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84" r:id="rId2"/>
    <p:sldId id="259" r:id="rId3"/>
    <p:sldId id="260" r:id="rId4"/>
    <p:sldId id="261" r:id="rId5"/>
    <p:sldId id="262" r:id="rId6"/>
    <p:sldId id="286" r:id="rId7"/>
    <p:sldId id="285" r:id="rId8"/>
    <p:sldId id="263" r:id="rId9"/>
    <p:sldId id="265" r:id="rId10"/>
    <p:sldId id="268" r:id="rId11"/>
    <p:sldId id="270" r:id="rId12"/>
    <p:sldId id="271" r:id="rId13"/>
    <p:sldId id="277" r:id="rId14"/>
    <p:sldId id="273" r:id="rId15"/>
    <p:sldId id="278" r:id="rId16"/>
    <p:sldId id="287" r:id="rId17"/>
    <p:sldId id="282" r:id="rId18"/>
    <p:sldId id="283" r:id="rId19"/>
    <p:sldId id="288" r:id="rId20"/>
    <p:sldId id="275"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62"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106233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B2A5E8-8751-442B-B07C-16DD4030B817}" type="datetimeFigureOut">
              <a:rPr lang="el-GR" smtClean="0"/>
              <a:t>27/2/2018</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70102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268730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90161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79181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B2A5E8-8751-442B-B07C-16DD4030B817}" type="datetimeFigureOut">
              <a:rPr lang="el-GR" smtClean="0"/>
              <a:t>27/2/2018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126773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B2A5E8-8751-442B-B07C-16DD4030B817}" type="datetimeFigureOut">
              <a:rPr lang="el-GR" smtClean="0"/>
              <a:t>27/2/2018</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230937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87430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06754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87082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B2A5E8-8751-442B-B07C-16DD4030B817}" type="datetimeFigureOut">
              <a:rPr lang="el-GR" smtClean="0"/>
              <a:t>27/2/2018</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83812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1B2A5E8-8751-442B-B07C-16DD4030B817}" type="datetimeFigureOut">
              <a:rPr lang="el-GR" smtClean="0"/>
              <a:t>27/2/2018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2488331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1B2A5E8-8751-442B-B07C-16DD4030B817}" type="datetimeFigureOut">
              <a:rPr lang="el-GR" smtClean="0"/>
              <a:t>27/2/2018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18768029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1B2A5E8-8751-442B-B07C-16DD4030B817}" type="datetimeFigureOut">
              <a:rPr lang="el-GR" smtClean="0"/>
              <a:t>27/2/2018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41967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2A5E8-8751-442B-B07C-16DD4030B817}" type="datetimeFigureOut">
              <a:rPr lang="el-GR" smtClean="0"/>
              <a:t>27/2/2018</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328740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B2A5E8-8751-442B-B07C-16DD4030B817}" type="datetimeFigureOut">
              <a:rPr lang="el-GR" smtClean="0"/>
              <a:t>27/2/2018</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25402676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B2A5E8-8751-442B-B07C-16DD4030B817}" type="datetimeFigureOut">
              <a:rPr lang="el-GR" smtClean="0"/>
              <a:t>27/2/2018</a:t>
            </a:fld>
            <a:endParaRPr lang="el-GR"/>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A46887-8585-4F2F-BCEB-4EB8CE681287}" type="slidenum">
              <a:rPr lang="el-GR" smtClean="0"/>
              <a:t>‹#›</a:t>
            </a:fld>
            <a:endParaRPr lang="el-GR"/>
          </a:p>
        </p:txBody>
      </p:sp>
    </p:spTree>
    <p:extLst>
      <p:ext uri="{BB962C8B-B14F-4D97-AF65-F5344CB8AC3E}">
        <p14:creationId xmlns:p14="http://schemas.microsoft.com/office/powerpoint/2010/main" val="299860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1B2A5E8-8751-442B-B07C-16DD4030B817}" type="datetimeFigureOut">
              <a:rPr lang="el-GR" smtClean="0"/>
              <a:t>27/2/2018</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7A46887-8585-4F2F-BCEB-4EB8CE681287}" type="slidenum">
              <a:rPr lang="el-GR" smtClean="0"/>
              <a:t>‹#›</a:t>
            </a:fld>
            <a:endParaRPr lang="el-GR"/>
          </a:p>
        </p:txBody>
      </p:sp>
    </p:spTree>
    <p:extLst>
      <p:ext uri="{BB962C8B-B14F-4D97-AF65-F5344CB8AC3E}">
        <p14:creationId xmlns:p14="http://schemas.microsoft.com/office/powerpoint/2010/main" val="16410454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b="1" i="1" dirty="0" smtClean="0">
                <a:solidFill>
                  <a:schemeClr val="bg1"/>
                </a:solidFill>
              </a:rPr>
              <a:t>Η ΕΝΝΟΙΑ ΤΟΥ </a:t>
            </a:r>
            <a:r>
              <a:rPr lang="en-US" b="1" i="1" dirty="0" smtClean="0">
                <a:solidFill>
                  <a:schemeClr val="bg1"/>
                </a:solidFill>
              </a:rPr>
              <a:t>MOLE </a:t>
            </a:r>
            <a:r>
              <a:rPr lang="en-US" dirty="0" smtClean="0">
                <a:solidFill>
                  <a:schemeClr val="bg1"/>
                </a:solidFill>
              </a:rPr>
              <a:t/>
            </a:r>
            <a:br>
              <a:rPr lang="en-US" dirty="0" smtClean="0">
                <a:solidFill>
                  <a:schemeClr val="bg1"/>
                </a:solidFill>
              </a:rPr>
            </a:br>
            <a:endParaRPr lang="el-GR" dirty="0">
              <a:solidFill>
                <a:schemeClr val="bg1"/>
              </a:solidFill>
            </a:endParaRPr>
          </a:p>
        </p:txBody>
      </p:sp>
      <p:sp>
        <p:nvSpPr>
          <p:cNvPr id="3" name="Υπότιτλος 2"/>
          <p:cNvSpPr>
            <a:spLocks noGrp="1"/>
          </p:cNvSpPr>
          <p:nvPr>
            <p:ph type="subTitle" idx="1"/>
          </p:nvPr>
        </p:nvSpPr>
        <p:spPr>
          <a:xfrm>
            <a:off x="1267099" y="4570346"/>
            <a:ext cx="8825658" cy="861420"/>
          </a:xfrm>
        </p:spPr>
        <p:txBody>
          <a:bodyPr/>
          <a:lstStyle/>
          <a:p>
            <a:r>
              <a:rPr lang="el-GR" b="1" dirty="0" smtClean="0">
                <a:solidFill>
                  <a:schemeClr val="bg1"/>
                </a:solidFill>
              </a:rPr>
              <a:t>Τ</a:t>
            </a:r>
            <a:r>
              <a:rPr lang="el-GR" b="1" cap="none" dirty="0" smtClean="0">
                <a:solidFill>
                  <a:schemeClr val="bg1"/>
                </a:solidFill>
              </a:rPr>
              <a:t>άξη </a:t>
            </a:r>
            <a:r>
              <a:rPr lang="el-GR" b="1" cap="none" dirty="0" err="1" smtClean="0">
                <a:solidFill>
                  <a:schemeClr val="bg1"/>
                </a:solidFill>
              </a:rPr>
              <a:t>Α΄λυκείου</a:t>
            </a:r>
            <a:endParaRPr lang="el-GR" b="1" cap="none" dirty="0" smtClean="0">
              <a:solidFill>
                <a:schemeClr val="bg1"/>
              </a:solidFill>
            </a:endParaRPr>
          </a:p>
          <a:p>
            <a:pPr algn="ctr"/>
            <a:r>
              <a:rPr lang="el-GR" b="1" cap="none" dirty="0" smtClean="0">
                <a:solidFill>
                  <a:schemeClr val="bg1"/>
                </a:solidFill>
              </a:rPr>
              <a:t>ΚΑΤΕΡΙΝΑ ΣΚΑΛΤΣΑ ΧΗΜΙΚΟΣ</a:t>
            </a:r>
            <a:endParaRPr lang="el-GR" b="1" dirty="0">
              <a:solidFill>
                <a:schemeClr val="bg1"/>
              </a:solidFill>
            </a:endParaRPr>
          </a:p>
        </p:txBody>
      </p:sp>
    </p:spTree>
    <p:extLst>
      <p:ext uri="{BB962C8B-B14F-4D97-AF65-F5344CB8AC3E}">
        <p14:creationId xmlns:p14="http://schemas.microsoft.com/office/powerpoint/2010/main" val="1342274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της μονάδας </a:t>
            </a:r>
            <a:r>
              <a:rPr lang="en-US" dirty="0" smtClean="0"/>
              <a:t>mole</a:t>
            </a:r>
            <a:endParaRPr lang="el-GR" dirty="0"/>
          </a:p>
        </p:txBody>
      </p:sp>
      <p:sp>
        <p:nvSpPr>
          <p:cNvPr id="3" name="Θέση περιεχομένου 2"/>
          <p:cNvSpPr>
            <a:spLocks noGrp="1"/>
          </p:cNvSpPr>
          <p:nvPr>
            <p:ph idx="1"/>
          </p:nvPr>
        </p:nvSpPr>
        <p:spPr>
          <a:xfrm>
            <a:off x="1020828" y="2424391"/>
            <a:ext cx="8834435" cy="3797300"/>
          </a:xfrm>
        </p:spPr>
        <p:txBody>
          <a:bodyPr>
            <a:normAutofit/>
          </a:bodyPr>
          <a:lstStyle/>
          <a:p>
            <a:pPr marL="0" indent="0">
              <a:buNone/>
            </a:pPr>
            <a:r>
              <a:rPr lang="el-GR" dirty="0" err="1" smtClean="0"/>
              <a:t>Σ’αυτό</a:t>
            </a:r>
            <a:r>
              <a:rPr lang="el-GR" dirty="0" smtClean="0"/>
              <a:t> το σημείο για να προκαλέσουμε το ενδιαφέρον των μαθητών πραγματοποιούμε ένα πείραμα. </a:t>
            </a:r>
          </a:p>
          <a:p>
            <a:pPr marL="0" indent="0">
              <a:buNone/>
            </a:pPr>
            <a:r>
              <a:rPr lang="el-GR" dirty="0" smtClean="0"/>
              <a:t>Περιγραφή πειράματος: Σε 2 ίδιους δοκιμαστικούς σωλήνες προσθέτω ίσες ποσότητες διαλύματος </a:t>
            </a:r>
            <a:r>
              <a:rPr lang="en-US" dirty="0" smtClean="0"/>
              <a:t>HCl . </a:t>
            </a:r>
            <a:r>
              <a:rPr lang="el-GR" dirty="0" smtClean="0"/>
              <a:t>Στο στόμιο κάθε δοκιμαστικού σωλήνα προσαρμόζω από ένα μπαλόνι που προηγουμένως έχω προσθέσει μέσα σε κάθε μπαλόνι  </a:t>
            </a:r>
            <a:r>
              <a:rPr lang="en-US" dirty="0" smtClean="0"/>
              <a:t>10 g </a:t>
            </a:r>
            <a:r>
              <a:rPr lang="el-GR" dirty="0" smtClean="0"/>
              <a:t>σόδα . Σηκώνω το μπαλόνι ώστε να μετακινηθεί η σόδα στο διάλυμα του </a:t>
            </a:r>
            <a:r>
              <a:rPr lang="en-US" dirty="0" smtClean="0"/>
              <a:t>HCl</a:t>
            </a:r>
            <a:r>
              <a:rPr lang="el-GR" dirty="0" smtClean="0"/>
              <a:t> και παρατηρώ ότι το κάθε μπαλόνι φουσκώνει διότι παράγεται αέριο </a:t>
            </a:r>
            <a:r>
              <a:rPr lang="en-US" dirty="0" smtClean="0"/>
              <a:t>CO</a:t>
            </a:r>
            <a:r>
              <a:rPr lang="en-US" baseline="-25000" dirty="0" smtClean="0"/>
              <a:t>2 </a:t>
            </a:r>
            <a:r>
              <a:rPr lang="en-US" dirty="0" smtClean="0"/>
              <a:t> </a:t>
            </a:r>
            <a:r>
              <a:rPr lang="el-GR" dirty="0" smtClean="0"/>
              <a:t>από την αντίδραση που πραγματοποιείται</a:t>
            </a:r>
            <a:r>
              <a:rPr lang="en-US" dirty="0" smtClean="0"/>
              <a:t> </a:t>
            </a:r>
          </a:p>
          <a:p>
            <a:pPr marL="0" indent="0">
              <a:buNone/>
            </a:pPr>
            <a:r>
              <a:rPr lang="el-GR" dirty="0" smtClean="0"/>
              <a:t>Όταν ολοκληρωθεί η αντίδραση παρατηρώ ότι οι δύο όγκοι των μπαλονιών φαίνονται ίσοι.</a:t>
            </a:r>
          </a:p>
          <a:p>
            <a:pPr marL="0" indent="0">
              <a:buNone/>
            </a:pPr>
            <a:r>
              <a:rPr lang="el-GR" b="1" dirty="0" smtClean="0"/>
              <a:t>Ακριβώς σε αυτό το σημείο κάνω αναφορά στη υπόθεση που </a:t>
            </a:r>
            <a:r>
              <a:rPr lang="el-GR" b="1" dirty="0" err="1" smtClean="0"/>
              <a:t>διετύπωσε</a:t>
            </a:r>
            <a:r>
              <a:rPr lang="el-GR" b="1" dirty="0" smtClean="0"/>
              <a:t> ο </a:t>
            </a:r>
            <a:r>
              <a:rPr lang="en-US" b="1" dirty="0" smtClean="0"/>
              <a:t>AVOGADRO </a:t>
            </a:r>
            <a:r>
              <a:rPr lang="el-GR" b="1" dirty="0" smtClean="0"/>
              <a:t>το 1811  </a:t>
            </a:r>
          </a:p>
          <a:p>
            <a:pPr marL="0" indent="0">
              <a:buNone/>
            </a:pPr>
            <a:endParaRPr lang="el-GR" dirty="0"/>
          </a:p>
        </p:txBody>
      </p:sp>
    </p:spTree>
    <p:extLst>
      <p:ext uri="{BB962C8B-B14F-4D97-AF65-F5344CB8AC3E}">
        <p14:creationId xmlns:p14="http://schemas.microsoft.com/office/powerpoint/2010/main" val="253249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p:txBody>
          <a:bodyPr>
            <a:normAutofit fontScale="62500" lnSpcReduction="20000"/>
          </a:bodyPr>
          <a:lstStyle/>
          <a:p>
            <a:r>
              <a:rPr lang="el-GR" sz="2600" dirty="0" smtClean="0"/>
              <a:t>&lt;&lt;Ίσοι όγκοι αερίων στις ίδιες συνθήκες πίεσης και θερμοκρασίας περιέχουν ίσους αριθμούς στοιχειωδών σωματιδίων &gt;&gt;. </a:t>
            </a:r>
            <a:r>
              <a:rPr lang="el-GR" sz="2600" b="1" dirty="0" smtClean="0"/>
              <a:t>Να σημειώσουμε ότι επιστήμονες της εποχής δεν δέχτηκαν θετικά την υπόθεση αυτή παρά μόνο το 1860 αφού ο </a:t>
            </a:r>
            <a:r>
              <a:rPr lang="en-US" sz="2600" b="1" dirty="0" smtClean="0"/>
              <a:t>AVOGADRO </a:t>
            </a:r>
            <a:r>
              <a:rPr lang="el-GR" sz="2600" b="1" dirty="0" smtClean="0"/>
              <a:t>είχε αποβιώσει</a:t>
            </a:r>
            <a:r>
              <a:rPr lang="en-US" sz="2600" b="1" dirty="0" smtClean="0"/>
              <a:t>.</a:t>
            </a:r>
            <a:endParaRPr lang="el-GR" sz="2600" b="1" dirty="0" smtClean="0"/>
          </a:p>
          <a:p>
            <a:r>
              <a:rPr lang="el-GR" sz="2600" dirty="0" smtClean="0"/>
              <a:t>Άρα αν λάβουμε υπ’ </a:t>
            </a:r>
            <a:r>
              <a:rPr lang="el-GR" sz="2600" dirty="0"/>
              <a:t>ό</a:t>
            </a:r>
            <a:r>
              <a:rPr lang="el-GR" sz="2600" dirty="0" smtClean="0"/>
              <a:t>ψη μας ότι τα διαφορετικά μόρια έχουν και διαφορετική μάζα παρατηρείται αμέσως μια σχέση ανάμεσα στο πλήθος των  μορίων  ,στον όγκο και στη μάζα. Αυτή η παρατήρηση είναι και η εκκίνηση για να οριστεί τ</a:t>
            </a:r>
            <a:r>
              <a:rPr lang="el-GR" dirty="0" smtClean="0"/>
              <a:t>ο </a:t>
            </a:r>
            <a:r>
              <a:rPr lang="en-US" dirty="0" smtClean="0"/>
              <a:t>mole.</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3828" y="2763212"/>
            <a:ext cx="3669266" cy="2748408"/>
          </a:xfrm>
        </p:spPr>
      </p:pic>
    </p:spTree>
    <p:extLst>
      <p:ext uri="{BB962C8B-B14F-4D97-AF65-F5344CB8AC3E}">
        <p14:creationId xmlns:p14="http://schemas.microsoft.com/office/powerpoint/2010/main" val="28351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849267" y="1063417"/>
            <a:ext cx="2733675" cy="1676400"/>
          </a:xfrm>
          <a:prstGeom prst="rect">
            <a:avLst/>
          </a:prstGeom>
        </p:spPr>
      </p:pic>
      <p:pic>
        <p:nvPicPr>
          <p:cNvPr id="6" name="Εικόνα 5"/>
          <p:cNvPicPr>
            <a:picLocks noChangeAspect="1"/>
          </p:cNvPicPr>
          <p:nvPr/>
        </p:nvPicPr>
        <p:blipFill>
          <a:blip r:embed="rId3"/>
          <a:stretch>
            <a:fillRect/>
          </a:stretch>
        </p:blipFill>
        <p:spPr>
          <a:xfrm>
            <a:off x="6863571" y="963363"/>
            <a:ext cx="2381250" cy="1924050"/>
          </a:xfrm>
          <a:prstGeom prst="rect">
            <a:avLst/>
          </a:prstGeom>
        </p:spPr>
      </p:pic>
      <p:sp>
        <p:nvSpPr>
          <p:cNvPr id="2" name="Τίτλος 1"/>
          <p:cNvSpPr>
            <a:spLocks noGrp="1"/>
          </p:cNvSpPr>
          <p:nvPr>
            <p:ph type="title"/>
          </p:nvPr>
        </p:nvSpPr>
        <p:spPr/>
        <p:txBody>
          <a:bodyPr/>
          <a:lstStyle/>
          <a:p>
            <a:endParaRPr lang="el-GR" dirty="0"/>
          </a:p>
        </p:txBody>
      </p:sp>
      <p:sp>
        <p:nvSpPr>
          <p:cNvPr id="3" name="Θέση κειμένου 2"/>
          <p:cNvSpPr>
            <a:spLocks noGrp="1"/>
          </p:cNvSpPr>
          <p:nvPr>
            <p:ph type="body" sz="half" idx="2"/>
          </p:nvPr>
        </p:nvSpPr>
        <p:spPr>
          <a:xfrm>
            <a:off x="1011282" y="3606287"/>
            <a:ext cx="8831816" cy="2681377"/>
          </a:xfrm>
        </p:spPr>
        <p:txBody>
          <a:bodyPr>
            <a:noAutofit/>
          </a:bodyPr>
          <a:lstStyle/>
          <a:p>
            <a:r>
              <a:rPr lang="el-GR" dirty="0" smtClean="0"/>
              <a:t>Εδώ ακριβώς θέτουμε ερωτήματα στους μαθητές:</a:t>
            </a:r>
          </a:p>
          <a:p>
            <a:r>
              <a:rPr lang="el-GR" dirty="0" smtClean="0"/>
              <a:t>1)Σε ένα πολυκατάστημα ζητάμε 150 </a:t>
            </a:r>
            <a:r>
              <a:rPr lang="en-US" dirty="0" smtClean="0"/>
              <a:t>g</a:t>
            </a:r>
            <a:r>
              <a:rPr lang="el-GR" dirty="0" smtClean="0"/>
              <a:t> αυγά , 10000000000 κόκκους ζάχαρη , 2 </a:t>
            </a:r>
            <a:r>
              <a:rPr lang="en-US" dirty="0" smtClean="0"/>
              <a:t>L</a:t>
            </a:r>
            <a:r>
              <a:rPr lang="el-GR" dirty="0" smtClean="0"/>
              <a:t> παπούτσια και 25 € κάλτσες</a:t>
            </a:r>
            <a:r>
              <a:rPr lang="en-US" dirty="0" smtClean="0"/>
              <a:t>.</a:t>
            </a:r>
            <a:r>
              <a:rPr lang="el-GR" dirty="0" smtClean="0"/>
              <a:t>Θεωρείται ότι μπορούμε να απευθυνθούμε με αυτό τον τρόπο για τα παραπάνω προϊόντα χωρίς να θεωρηθούμε </a:t>
            </a:r>
            <a:r>
              <a:rPr lang="el-GR" dirty="0" err="1" smtClean="0"/>
              <a:t>ακαταν</a:t>
            </a:r>
            <a:r>
              <a:rPr lang="en-US" dirty="0" smtClean="0"/>
              <a:t>o</a:t>
            </a:r>
            <a:r>
              <a:rPr lang="el-GR" dirty="0" err="1" smtClean="0"/>
              <a:t>ητοί</a:t>
            </a:r>
            <a:r>
              <a:rPr lang="el-GR" dirty="0" smtClean="0"/>
              <a:t>;</a:t>
            </a:r>
            <a:endParaRPr lang="en-US" dirty="0" smtClean="0"/>
          </a:p>
          <a:p>
            <a:r>
              <a:rPr lang="el-GR" dirty="0" smtClean="0"/>
              <a:t>Όταν μιλάμε για παπούτσια λέμε 1 ζευγάρι παπούτσια δηλ. 2 παπούτσια , όταν λέμε μια ντουζίνα αυγά  εννοούμε δώδεκα αυγά. Ένα ζευγάρι σημαίνει πάντα 2 και μια ντουζίνα σημαίνει πάντα 12. Δεν θα μπορούσαμε να πούμε 1 </a:t>
            </a:r>
            <a:r>
              <a:rPr lang="en-US" dirty="0" smtClean="0"/>
              <a:t>mole </a:t>
            </a:r>
            <a:r>
              <a:rPr lang="el-GR" dirty="0" smtClean="0"/>
              <a:t>αυγά διότι είναι πάρα πολλά .</a:t>
            </a:r>
            <a:r>
              <a:rPr lang="el-GR" b="1" dirty="0" smtClean="0">
                <a:solidFill>
                  <a:srgbClr val="FF0000"/>
                </a:solidFill>
              </a:rPr>
              <a:t>1</a:t>
            </a:r>
            <a:r>
              <a:rPr lang="en-US" b="1" dirty="0" smtClean="0">
                <a:solidFill>
                  <a:srgbClr val="FF0000"/>
                </a:solidFill>
              </a:rPr>
              <a:t>mole </a:t>
            </a:r>
            <a:r>
              <a:rPr lang="el-GR" b="1" dirty="0" smtClean="0">
                <a:solidFill>
                  <a:srgbClr val="FF0000"/>
                </a:solidFill>
              </a:rPr>
              <a:t>είναι μια άλλη μονάδα μέτρησης </a:t>
            </a:r>
            <a:r>
              <a:rPr lang="el-GR" dirty="0" smtClean="0"/>
              <a:t>όπως το ζεύγος ή η ντουζίνα αλλά  </a:t>
            </a:r>
            <a:r>
              <a:rPr lang="el-GR" b="1" dirty="0" smtClean="0">
                <a:solidFill>
                  <a:srgbClr val="FF0000"/>
                </a:solidFill>
              </a:rPr>
              <a:t>χρησιμοποιείται  στη χημεία για να μετρήσει ένα τεράστιο αριθμό αντικειμένων 6,02Χ10</a:t>
            </a:r>
            <a:r>
              <a:rPr lang="el-GR" b="1" baseline="30000" dirty="0" smtClean="0">
                <a:solidFill>
                  <a:srgbClr val="FF0000"/>
                </a:solidFill>
              </a:rPr>
              <a:t>23 </a:t>
            </a:r>
            <a:r>
              <a:rPr lang="el-GR" b="1" dirty="0" smtClean="0">
                <a:solidFill>
                  <a:srgbClr val="FF0000"/>
                </a:solidFill>
              </a:rPr>
              <a:t> </a:t>
            </a:r>
            <a:r>
              <a:rPr lang="el-GR" dirty="0" smtClean="0"/>
              <a:t>.Όταν λέμε αντικείμενα εννοούμε άτομα , μόρια , ιόντα </a:t>
            </a:r>
          </a:p>
        </p:txBody>
      </p:sp>
      <p:pic>
        <p:nvPicPr>
          <p:cNvPr id="4" name="Εικόνα 3"/>
          <p:cNvPicPr>
            <a:picLocks noChangeAspect="1"/>
          </p:cNvPicPr>
          <p:nvPr/>
        </p:nvPicPr>
        <p:blipFill>
          <a:blip r:embed="rId4"/>
          <a:stretch>
            <a:fillRect/>
          </a:stretch>
        </p:blipFill>
        <p:spPr>
          <a:xfrm>
            <a:off x="1148798" y="1037538"/>
            <a:ext cx="2619375" cy="1743075"/>
          </a:xfrm>
          <a:prstGeom prst="rect">
            <a:avLst/>
          </a:prstGeom>
        </p:spPr>
      </p:pic>
    </p:spTree>
    <p:extLst>
      <p:ext uri="{BB962C8B-B14F-4D97-AF65-F5344CB8AC3E}">
        <p14:creationId xmlns:p14="http://schemas.microsoft.com/office/powerpoint/2010/main" val="116654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998687" y="633861"/>
            <a:ext cx="1809750" cy="2381250"/>
          </a:xfrm>
          <a:prstGeom prst="rect">
            <a:avLst/>
          </a:prstGeom>
        </p:spPr>
      </p:pic>
      <p:sp>
        <p:nvSpPr>
          <p:cNvPr id="2" name="Τίτλος 1"/>
          <p:cNvSpPr>
            <a:spLocks noGrp="1"/>
          </p:cNvSpPr>
          <p:nvPr>
            <p:ph type="title"/>
          </p:nvPr>
        </p:nvSpPr>
        <p:spPr/>
        <p:txBody>
          <a:bodyPr/>
          <a:lstStyle/>
          <a:p>
            <a:r>
              <a:rPr lang="el-GR" dirty="0" smtClean="0"/>
              <a:t>                         </a:t>
            </a:r>
            <a:endParaRPr lang="el-GR" dirty="0"/>
          </a:p>
        </p:txBody>
      </p:sp>
      <p:sp>
        <p:nvSpPr>
          <p:cNvPr id="3" name="Θέση περιεχομένου 2"/>
          <p:cNvSpPr>
            <a:spLocks noGrp="1"/>
          </p:cNvSpPr>
          <p:nvPr>
            <p:ph idx="1"/>
          </p:nvPr>
        </p:nvSpPr>
        <p:spPr>
          <a:xfrm>
            <a:off x="1215339" y="2943307"/>
            <a:ext cx="8825659" cy="3416300"/>
          </a:xfrm>
        </p:spPr>
        <p:txBody>
          <a:bodyPr>
            <a:normAutofit/>
          </a:bodyPr>
          <a:lstStyle/>
          <a:p>
            <a:r>
              <a:rPr lang="el-GR" sz="2400" dirty="0" smtClean="0"/>
              <a:t>Παραδείγματα:</a:t>
            </a:r>
          </a:p>
          <a:p>
            <a:r>
              <a:rPr lang="el-GR" sz="2400" dirty="0" smtClean="0"/>
              <a:t>1</a:t>
            </a:r>
            <a:r>
              <a:rPr lang="en-US" sz="2400" dirty="0" smtClean="0"/>
              <a:t>mole He </a:t>
            </a:r>
            <a:r>
              <a:rPr lang="el-GR" sz="2400" dirty="0" smtClean="0"/>
              <a:t>περιέχει </a:t>
            </a:r>
            <a:r>
              <a:rPr lang="en-US" sz="2400" dirty="0" smtClean="0"/>
              <a:t>6,02x10</a:t>
            </a:r>
            <a:r>
              <a:rPr lang="en-US" sz="2400" baseline="30000" dirty="0" smtClean="0"/>
              <a:t>23</a:t>
            </a:r>
            <a:r>
              <a:rPr lang="en-US" sz="2400" dirty="0" smtClean="0"/>
              <a:t> </a:t>
            </a:r>
            <a:r>
              <a:rPr lang="el-GR" sz="2400" dirty="0" smtClean="0"/>
              <a:t>άτομα </a:t>
            </a:r>
            <a:r>
              <a:rPr lang="en-US" sz="2400" dirty="0" smtClean="0"/>
              <a:t>He</a:t>
            </a:r>
            <a:r>
              <a:rPr lang="el-GR" sz="2400" dirty="0" smtClean="0"/>
              <a:t> διότι υπάρχει στη φύση υπό μορφή ατόμων , ενώ 1</a:t>
            </a:r>
            <a:r>
              <a:rPr lang="en-US" sz="2400" dirty="0" smtClean="0"/>
              <a:t>mole</a:t>
            </a:r>
            <a:r>
              <a:rPr lang="el-GR" sz="2400" dirty="0" smtClean="0"/>
              <a:t> </a:t>
            </a:r>
            <a:r>
              <a:rPr lang="en-US" sz="2400" dirty="0" smtClean="0"/>
              <a:t>H</a:t>
            </a:r>
            <a:r>
              <a:rPr lang="en-US" sz="2400" baseline="-25000" dirty="0" smtClean="0"/>
              <a:t>2</a:t>
            </a:r>
            <a:r>
              <a:rPr lang="el-GR" sz="2400" baseline="-25000" dirty="0" smtClean="0"/>
              <a:t> </a:t>
            </a:r>
            <a:r>
              <a:rPr lang="el-GR" sz="2400" dirty="0" smtClean="0"/>
              <a:t> περιέχει</a:t>
            </a:r>
            <a:r>
              <a:rPr lang="en-US" sz="2400" dirty="0" smtClean="0"/>
              <a:t> 6,02x10</a:t>
            </a:r>
            <a:r>
              <a:rPr lang="en-US" sz="2400" baseline="30000" dirty="0" smtClean="0"/>
              <a:t>23</a:t>
            </a:r>
            <a:r>
              <a:rPr lang="en-US" sz="2400" dirty="0" smtClean="0"/>
              <a:t> </a:t>
            </a:r>
            <a:r>
              <a:rPr lang="el-GR" sz="2400" dirty="0" smtClean="0"/>
              <a:t>μόρια </a:t>
            </a:r>
            <a:r>
              <a:rPr lang="en-US" sz="2400" dirty="0" smtClean="0"/>
              <a:t>H</a:t>
            </a:r>
            <a:r>
              <a:rPr lang="en-US" sz="2400" baseline="-25000" dirty="0" smtClean="0"/>
              <a:t>2</a:t>
            </a:r>
            <a:r>
              <a:rPr lang="el-GR" sz="2400" baseline="-25000" dirty="0" smtClean="0"/>
              <a:t> </a:t>
            </a:r>
            <a:r>
              <a:rPr lang="el-GR" sz="2400" dirty="0" smtClean="0"/>
              <a:t> διότι υπάρχει στη φύση υπό μορφή μορίου </a:t>
            </a:r>
            <a:r>
              <a:rPr lang="en-US" sz="2400" dirty="0"/>
              <a:t>H</a:t>
            </a:r>
            <a:r>
              <a:rPr lang="en-US" sz="2400" baseline="-25000" dirty="0"/>
              <a:t>2</a:t>
            </a:r>
            <a:r>
              <a:rPr lang="el-GR" sz="2400" baseline="-25000" dirty="0"/>
              <a:t> </a:t>
            </a:r>
            <a:r>
              <a:rPr lang="en-US" sz="2400" baseline="-25000" dirty="0" smtClean="0"/>
              <a:t>.</a:t>
            </a:r>
          </a:p>
          <a:p>
            <a:r>
              <a:rPr lang="en-US" sz="2400" dirty="0" smtClean="0"/>
              <a:t>1 mole </a:t>
            </a:r>
            <a:r>
              <a:rPr lang="en-US" sz="2400" dirty="0" err="1" smtClean="0"/>
              <a:t>NaCl</a:t>
            </a:r>
            <a:r>
              <a:rPr lang="en-US" sz="2400" dirty="0" smtClean="0"/>
              <a:t> </a:t>
            </a:r>
            <a:r>
              <a:rPr lang="el-GR" sz="2400" dirty="0" smtClean="0"/>
              <a:t>περιέχει </a:t>
            </a:r>
            <a:r>
              <a:rPr lang="en-US" sz="2400" dirty="0" smtClean="0">
                <a:solidFill>
                  <a:prstClr val="black">
                    <a:lumMod val="75000"/>
                    <a:lumOff val="25000"/>
                  </a:prstClr>
                </a:solidFill>
              </a:rPr>
              <a:t>6,02x10</a:t>
            </a:r>
            <a:r>
              <a:rPr lang="en-US" sz="2400" baseline="30000" dirty="0" smtClean="0">
                <a:solidFill>
                  <a:prstClr val="black">
                    <a:lumMod val="75000"/>
                    <a:lumOff val="25000"/>
                  </a:prstClr>
                </a:solidFill>
              </a:rPr>
              <a:t>23</a:t>
            </a:r>
            <a:r>
              <a:rPr lang="el-GR" sz="2400" baseline="30000" dirty="0" smtClean="0">
                <a:solidFill>
                  <a:prstClr val="black">
                    <a:lumMod val="75000"/>
                    <a:lumOff val="25000"/>
                  </a:prstClr>
                </a:solidFill>
              </a:rPr>
              <a:t> </a:t>
            </a:r>
            <a:r>
              <a:rPr lang="el-GR" sz="2400" dirty="0" smtClean="0">
                <a:solidFill>
                  <a:prstClr val="black">
                    <a:lumMod val="75000"/>
                    <a:lumOff val="25000"/>
                  </a:prstClr>
                </a:solidFill>
              </a:rPr>
              <a:t> </a:t>
            </a:r>
            <a:r>
              <a:rPr lang="el-GR" sz="2400" dirty="0" err="1" smtClean="0">
                <a:solidFill>
                  <a:prstClr val="black">
                    <a:lumMod val="75000"/>
                    <a:lumOff val="25000"/>
                  </a:prstClr>
                </a:solidFill>
              </a:rPr>
              <a:t>κατιόντα</a:t>
            </a:r>
            <a:r>
              <a:rPr lang="en-US" sz="2400" dirty="0" smtClean="0">
                <a:solidFill>
                  <a:prstClr val="black">
                    <a:lumMod val="75000"/>
                    <a:lumOff val="25000"/>
                  </a:prstClr>
                </a:solidFill>
              </a:rPr>
              <a:t> Na</a:t>
            </a:r>
            <a:r>
              <a:rPr lang="en-US" sz="2400" baseline="30000" dirty="0" smtClean="0">
                <a:solidFill>
                  <a:prstClr val="black">
                    <a:lumMod val="75000"/>
                    <a:lumOff val="25000"/>
                  </a:prstClr>
                </a:solidFill>
              </a:rPr>
              <a:t>+</a:t>
            </a:r>
            <a:r>
              <a:rPr lang="el-GR" sz="2400" dirty="0" smtClean="0">
                <a:solidFill>
                  <a:prstClr val="black">
                    <a:lumMod val="75000"/>
                    <a:lumOff val="25000"/>
                  </a:prstClr>
                </a:solidFill>
              </a:rPr>
              <a:t> και </a:t>
            </a:r>
            <a:r>
              <a:rPr lang="en-US" sz="2400" dirty="0">
                <a:solidFill>
                  <a:prstClr val="black">
                    <a:lumMod val="75000"/>
                    <a:lumOff val="25000"/>
                  </a:prstClr>
                </a:solidFill>
              </a:rPr>
              <a:t>6,02x10</a:t>
            </a:r>
            <a:r>
              <a:rPr lang="en-US" sz="2400" baseline="30000" dirty="0">
                <a:solidFill>
                  <a:prstClr val="black">
                    <a:lumMod val="75000"/>
                    <a:lumOff val="25000"/>
                  </a:prstClr>
                </a:solidFill>
              </a:rPr>
              <a:t>23</a:t>
            </a:r>
            <a:r>
              <a:rPr lang="el-GR" sz="2400" baseline="30000" dirty="0">
                <a:solidFill>
                  <a:prstClr val="black">
                    <a:lumMod val="75000"/>
                    <a:lumOff val="25000"/>
                  </a:prstClr>
                </a:solidFill>
              </a:rPr>
              <a:t> </a:t>
            </a:r>
            <a:r>
              <a:rPr lang="el-GR" sz="2400" dirty="0" smtClean="0">
                <a:solidFill>
                  <a:prstClr val="black">
                    <a:lumMod val="75000"/>
                    <a:lumOff val="25000"/>
                  </a:prstClr>
                </a:solidFill>
              </a:rPr>
              <a:t> ανιόντα</a:t>
            </a:r>
            <a:r>
              <a:rPr lang="en-US" sz="2400" dirty="0">
                <a:solidFill>
                  <a:prstClr val="black">
                    <a:lumMod val="75000"/>
                    <a:lumOff val="25000"/>
                  </a:prstClr>
                </a:solidFill>
              </a:rPr>
              <a:t> </a:t>
            </a:r>
            <a:r>
              <a:rPr lang="en-US" sz="2400" dirty="0" smtClean="0">
                <a:solidFill>
                  <a:prstClr val="black">
                    <a:lumMod val="75000"/>
                    <a:lumOff val="25000"/>
                  </a:prstClr>
                </a:solidFill>
              </a:rPr>
              <a:t>Cl</a:t>
            </a:r>
            <a:r>
              <a:rPr lang="en-US" sz="2400" baseline="30000" dirty="0">
                <a:solidFill>
                  <a:prstClr val="black">
                    <a:lumMod val="75000"/>
                    <a:lumOff val="25000"/>
                  </a:prstClr>
                </a:solidFill>
              </a:rPr>
              <a:t>-</a:t>
            </a:r>
            <a:endParaRPr lang="en-US" sz="2400" baseline="-25000" dirty="0" smtClean="0"/>
          </a:p>
          <a:p>
            <a:endParaRPr lang="el-GR" sz="2400" baseline="-25000" dirty="0" smtClean="0"/>
          </a:p>
          <a:p>
            <a:pPr marL="0" indent="0">
              <a:buNone/>
            </a:pPr>
            <a:endParaRPr lang="en-US" dirty="0" smtClean="0"/>
          </a:p>
          <a:p>
            <a:pPr marL="0" indent="0">
              <a:buNone/>
            </a:pPr>
            <a:endParaRPr lang="el-GR" dirty="0"/>
          </a:p>
        </p:txBody>
      </p:sp>
      <p:pic>
        <p:nvPicPr>
          <p:cNvPr id="7" name="Εικόνα 6"/>
          <p:cNvPicPr>
            <a:picLocks noChangeAspect="1"/>
          </p:cNvPicPr>
          <p:nvPr/>
        </p:nvPicPr>
        <p:blipFill>
          <a:blip r:embed="rId3"/>
          <a:stretch>
            <a:fillRect/>
          </a:stretch>
        </p:blipFill>
        <p:spPr>
          <a:xfrm>
            <a:off x="3996186" y="633861"/>
            <a:ext cx="1905000" cy="1524000"/>
          </a:xfrm>
          <a:prstGeom prst="rect">
            <a:avLst/>
          </a:prstGeom>
        </p:spPr>
      </p:pic>
      <p:pic>
        <p:nvPicPr>
          <p:cNvPr id="8" name="Εικόνα 7"/>
          <p:cNvPicPr>
            <a:picLocks noChangeAspect="1"/>
          </p:cNvPicPr>
          <p:nvPr/>
        </p:nvPicPr>
        <p:blipFill>
          <a:blip r:embed="rId4"/>
          <a:stretch>
            <a:fillRect/>
          </a:stretch>
        </p:blipFill>
        <p:spPr>
          <a:xfrm>
            <a:off x="7088935" y="530795"/>
            <a:ext cx="2238375" cy="2038350"/>
          </a:xfrm>
          <a:prstGeom prst="rect">
            <a:avLst/>
          </a:prstGeom>
        </p:spPr>
      </p:pic>
    </p:spTree>
    <p:extLst>
      <p:ext uri="{BB962C8B-B14F-4D97-AF65-F5344CB8AC3E}">
        <p14:creationId xmlns:p14="http://schemas.microsoft.com/office/powerpoint/2010/main" val="213540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748041" y="521482"/>
            <a:ext cx="2584062" cy="2584062"/>
          </a:xfrm>
          <a:prstGeom prst="rect">
            <a:avLst/>
          </a:prstGeom>
        </p:spPr>
      </p:pic>
      <p:pic>
        <p:nvPicPr>
          <p:cNvPr id="5" name="Εικόνα 4"/>
          <p:cNvPicPr>
            <a:picLocks noChangeAspect="1"/>
          </p:cNvPicPr>
          <p:nvPr/>
        </p:nvPicPr>
        <p:blipFill>
          <a:blip r:embed="rId3"/>
          <a:stretch>
            <a:fillRect/>
          </a:stretch>
        </p:blipFill>
        <p:spPr>
          <a:xfrm>
            <a:off x="3890514" y="930490"/>
            <a:ext cx="3588588" cy="1847850"/>
          </a:xfrm>
          <a:prstGeom prst="rect">
            <a:avLst/>
          </a:prstGeom>
        </p:spPr>
      </p:pic>
      <p:pic>
        <p:nvPicPr>
          <p:cNvPr id="6" name="Εικόνα 5"/>
          <p:cNvPicPr>
            <a:picLocks noChangeAspect="1"/>
          </p:cNvPicPr>
          <p:nvPr/>
        </p:nvPicPr>
        <p:blipFill>
          <a:blip r:embed="rId4"/>
          <a:stretch>
            <a:fillRect/>
          </a:stretch>
        </p:blipFill>
        <p:spPr>
          <a:xfrm>
            <a:off x="8037513" y="637176"/>
            <a:ext cx="1943100" cy="2352675"/>
          </a:xfrm>
          <a:prstGeom prst="rect">
            <a:avLst/>
          </a:prstGeom>
        </p:spPr>
      </p:pic>
      <p:sp>
        <p:nvSpPr>
          <p:cNvPr id="2" name="Τίτλος 1"/>
          <p:cNvSpPr>
            <a:spLocks noGrp="1"/>
          </p:cNvSpPr>
          <p:nvPr>
            <p:ph type="title"/>
          </p:nvPr>
        </p:nvSpPr>
        <p:spPr>
          <a:xfrm>
            <a:off x="829620" y="1063416"/>
            <a:ext cx="8831816" cy="1372986"/>
          </a:xfrm>
        </p:spPr>
        <p:txBody>
          <a:bodyPr/>
          <a:lstStyle/>
          <a:p>
            <a:endParaRPr lang="el-GR" dirty="0"/>
          </a:p>
        </p:txBody>
      </p:sp>
      <p:sp>
        <p:nvSpPr>
          <p:cNvPr id="3" name="Θέση κειμένου 2"/>
          <p:cNvSpPr>
            <a:spLocks noGrp="1"/>
          </p:cNvSpPr>
          <p:nvPr>
            <p:ph type="body" sz="half" idx="2"/>
          </p:nvPr>
        </p:nvSpPr>
        <p:spPr>
          <a:xfrm>
            <a:off x="1154954" y="4005213"/>
            <a:ext cx="8825659" cy="2476500"/>
          </a:xfrm>
        </p:spPr>
        <p:txBody>
          <a:bodyPr>
            <a:noAutofit/>
          </a:bodyPr>
          <a:lstStyle/>
          <a:p>
            <a:r>
              <a:rPr lang="el-GR" sz="1400" dirty="0" smtClean="0"/>
              <a:t>Εξηγούμε </a:t>
            </a:r>
            <a:r>
              <a:rPr lang="el-GR" sz="1400" dirty="0" smtClean="0"/>
              <a:t>στους μαθητές την εισαγωγή μιας νέας μονάδας μέτρησης της ποσότητας της ύλης που είναι το </a:t>
            </a:r>
            <a:r>
              <a:rPr lang="en-US" sz="1400" dirty="0" smtClean="0"/>
              <a:t>mole </a:t>
            </a:r>
            <a:r>
              <a:rPr lang="el-GR" sz="1400" dirty="0" smtClean="0"/>
              <a:t>και το συμβολίζουμε με το γράμμα </a:t>
            </a:r>
            <a:r>
              <a:rPr lang="en-US" sz="1400" b="1" dirty="0" smtClean="0"/>
              <a:t>n</a:t>
            </a:r>
            <a:r>
              <a:rPr lang="el-GR" sz="1400" dirty="0" smtClean="0"/>
              <a:t> </a:t>
            </a:r>
            <a:r>
              <a:rPr lang="el-GR" sz="1400" dirty="0" smtClean="0"/>
              <a:t>.</a:t>
            </a:r>
          </a:p>
          <a:p>
            <a:r>
              <a:rPr lang="el-GR" sz="1400" dirty="0" smtClean="0"/>
              <a:t> </a:t>
            </a:r>
            <a:r>
              <a:rPr lang="el-GR" sz="1400" dirty="0" smtClean="0"/>
              <a:t>Το </a:t>
            </a:r>
            <a:r>
              <a:rPr lang="en-US" sz="1400" dirty="0" smtClean="0"/>
              <a:t>mole</a:t>
            </a:r>
            <a:r>
              <a:rPr lang="el-GR" sz="1400" dirty="0" smtClean="0"/>
              <a:t> περιέχει 6,02.10</a:t>
            </a:r>
            <a:r>
              <a:rPr lang="el-GR" sz="1400" baseline="30000" dirty="0" smtClean="0"/>
              <a:t>23 </a:t>
            </a:r>
            <a:r>
              <a:rPr lang="el-GR" sz="1400" dirty="0" smtClean="0"/>
              <a:t> στοιχειώδη σωματίδια ,συμβολίζεται με το γράμμα </a:t>
            </a:r>
            <a:r>
              <a:rPr lang="el-GR" sz="1400" b="1" dirty="0" smtClean="0"/>
              <a:t>Ν</a:t>
            </a:r>
            <a:r>
              <a:rPr lang="el-GR" sz="1400" b="1" baseline="-25000" dirty="0" smtClean="0"/>
              <a:t>Α</a:t>
            </a:r>
            <a:r>
              <a:rPr lang="el-GR" sz="1400" b="1" dirty="0" smtClean="0"/>
              <a:t> </a:t>
            </a:r>
            <a:r>
              <a:rPr lang="el-GR" sz="1400" dirty="0"/>
              <a:t>και</a:t>
            </a:r>
            <a:r>
              <a:rPr lang="el-GR" sz="1400" dirty="0" smtClean="0"/>
              <a:t>  ονομάζεται </a:t>
            </a:r>
            <a:r>
              <a:rPr lang="el-GR" sz="1400" b="1" dirty="0" smtClean="0"/>
              <a:t>αριθμός </a:t>
            </a:r>
            <a:r>
              <a:rPr lang="en-US" sz="1400" b="1" dirty="0" smtClean="0"/>
              <a:t>AVOGADRO</a:t>
            </a:r>
            <a:r>
              <a:rPr lang="en-US" sz="1400" dirty="0" smtClean="0"/>
              <a:t>.</a:t>
            </a:r>
            <a:endParaRPr lang="el-GR" sz="1400" dirty="0" smtClean="0"/>
          </a:p>
          <a:p>
            <a:r>
              <a:rPr lang="en-US" sz="1400" dirty="0" smtClean="0"/>
              <a:t> </a:t>
            </a:r>
            <a:r>
              <a:rPr lang="el-GR" sz="1400" dirty="0" smtClean="0"/>
              <a:t>Αν και ο</a:t>
            </a:r>
            <a:r>
              <a:rPr lang="en-US" sz="1400" b="1" dirty="0"/>
              <a:t> </a:t>
            </a:r>
            <a:r>
              <a:rPr lang="en-US" sz="1400" b="1" dirty="0" smtClean="0"/>
              <a:t>AVOGADRO</a:t>
            </a:r>
            <a:r>
              <a:rPr lang="el-GR" sz="1400" b="1" dirty="0" smtClean="0"/>
              <a:t> </a:t>
            </a:r>
            <a:r>
              <a:rPr lang="el-GR" sz="1400" dirty="0" smtClean="0"/>
              <a:t>δεν</a:t>
            </a:r>
            <a:r>
              <a:rPr lang="el-GR" sz="1400" b="1" dirty="0" smtClean="0"/>
              <a:t> </a:t>
            </a:r>
            <a:r>
              <a:rPr lang="el-GR" sz="1400" dirty="0" smtClean="0"/>
              <a:t>μελέτησε ούτε όρισε αυτό τον αριθμό το όνομα του δόθηκε προς τιμήν του. </a:t>
            </a:r>
            <a:endParaRPr lang="el-GR" sz="1400" dirty="0" smtClean="0"/>
          </a:p>
          <a:p>
            <a:r>
              <a:rPr lang="el-GR" sz="1400" dirty="0" smtClean="0"/>
              <a:t>Ο </a:t>
            </a:r>
            <a:r>
              <a:rPr lang="el-GR" sz="1400" dirty="0" smtClean="0"/>
              <a:t>αριθμός</a:t>
            </a:r>
            <a:r>
              <a:rPr lang="en-US" sz="1400" b="1" dirty="0">
                <a:solidFill>
                  <a:prstClr val="black">
                    <a:lumMod val="75000"/>
                    <a:lumOff val="25000"/>
                  </a:prstClr>
                </a:solidFill>
              </a:rPr>
              <a:t> </a:t>
            </a:r>
            <a:r>
              <a:rPr lang="en-US" sz="1400" b="1" dirty="0" smtClean="0">
                <a:solidFill>
                  <a:prstClr val="black">
                    <a:lumMod val="75000"/>
                    <a:lumOff val="25000"/>
                  </a:prstClr>
                </a:solidFill>
              </a:rPr>
              <a:t>AVOGADRO </a:t>
            </a:r>
            <a:r>
              <a:rPr lang="el-GR" sz="1400" dirty="0" smtClean="0">
                <a:solidFill>
                  <a:prstClr val="black">
                    <a:lumMod val="75000"/>
                    <a:lumOff val="25000"/>
                  </a:prstClr>
                </a:solidFill>
              </a:rPr>
              <a:t>είναι </a:t>
            </a:r>
            <a:r>
              <a:rPr lang="el-GR" sz="1400" b="1" dirty="0" smtClean="0">
                <a:solidFill>
                  <a:prstClr val="black">
                    <a:lumMod val="75000"/>
                    <a:lumOff val="25000"/>
                  </a:prstClr>
                </a:solidFill>
              </a:rPr>
              <a:t> </a:t>
            </a:r>
            <a:r>
              <a:rPr lang="el-GR" sz="1400" dirty="0" smtClean="0">
                <a:solidFill>
                  <a:prstClr val="black">
                    <a:lumMod val="75000"/>
                    <a:lumOff val="25000"/>
                  </a:prstClr>
                </a:solidFill>
              </a:rPr>
              <a:t>τεράστιος. Χρησιμοποιείται στη χημεία διότι ό αριθμός των  ατόμων , μορίων </a:t>
            </a:r>
            <a:r>
              <a:rPr lang="el-GR" sz="1400" dirty="0" err="1" smtClean="0">
                <a:solidFill>
                  <a:prstClr val="black">
                    <a:lumMod val="75000"/>
                    <a:lumOff val="25000"/>
                  </a:prstClr>
                </a:solidFill>
              </a:rPr>
              <a:t>κλπ</a:t>
            </a:r>
            <a:r>
              <a:rPr lang="el-GR" sz="1400" dirty="0" smtClean="0">
                <a:solidFill>
                  <a:prstClr val="black">
                    <a:lumMod val="75000"/>
                    <a:lumOff val="25000"/>
                  </a:prstClr>
                </a:solidFill>
              </a:rPr>
              <a:t> είναι τεράστιος σε ένα υλικό σώμα που γίνεται αντιληπτό από τον άνθρωπο</a:t>
            </a:r>
            <a:r>
              <a:rPr lang="el-GR" sz="1400" dirty="0" smtClean="0">
                <a:solidFill>
                  <a:prstClr val="black">
                    <a:lumMod val="75000"/>
                    <a:lumOff val="25000"/>
                  </a:prstClr>
                </a:solidFill>
              </a:rPr>
              <a:t>.</a:t>
            </a:r>
          </a:p>
          <a:p>
            <a:r>
              <a:rPr lang="el-GR" sz="1400" dirty="0" smtClean="0">
                <a:solidFill>
                  <a:prstClr val="black">
                    <a:lumMod val="75000"/>
                    <a:lumOff val="25000"/>
                  </a:prstClr>
                </a:solidFill>
              </a:rPr>
              <a:t> </a:t>
            </a:r>
            <a:r>
              <a:rPr lang="el-GR" sz="1400" dirty="0" smtClean="0">
                <a:solidFill>
                  <a:prstClr val="black">
                    <a:lumMod val="75000"/>
                    <a:lumOff val="25000"/>
                  </a:prstClr>
                </a:solidFill>
              </a:rPr>
              <a:t>Αν μιλήσουμε για τον αριθμό των ατόμων που υπάρχουν στο κεφάλι μιας καρφίτσας ή τον αριθμό των μορίων που υπάρχουν σε ένα υγρό μέσα σε ένα ποτήρι ζέσεως θα χρειαστούμε ένα πραγματικά τεράστιο αριθμό</a:t>
            </a:r>
            <a:r>
              <a:rPr lang="el-GR" sz="1400" dirty="0" smtClean="0">
                <a:solidFill>
                  <a:prstClr val="black">
                    <a:lumMod val="75000"/>
                    <a:lumOff val="25000"/>
                  </a:prstClr>
                </a:solidFill>
              </a:rPr>
              <a:t>.</a:t>
            </a:r>
          </a:p>
          <a:p>
            <a:r>
              <a:rPr lang="el-GR" sz="1400" dirty="0" smtClean="0">
                <a:solidFill>
                  <a:prstClr val="black">
                    <a:lumMod val="75000"/>
                    <a:lumOff val="25000"/>
                  </a:prstClr>
                </a:solidFill>
              </a:rPr>
              <a:t> </a:t>
            </a:r>
            <a:r>
              <a:rPr lang="el-GR" sz="1400" dirty="0" smtClean="0"/>
              <a:t>Αν φανταστούμε ότι έχουμε</a:t>
            </a:r>
            <a:r>
              <a:rPr lang="en-US" sz="1400" dirty="0" smtClean="0"/>
              <a:t> </a:t>
            </a:r>
            <a:r>
              <a:rPr lang="el-GR" sz="1400" dirty="0"/>
              <a:t>6,02.10</a:t>
            </a:r>
            <a:r>
              <a:rPr lang="el-GR" sz="1400" baseline="30000" dirty="0"/>
              <a:t>23 </a:t>
            </a:r>
            <a:r>
              <a:rPr lang="en-US" sz="1400" dirty="0" smtClean="0"/>
              <a:t> </a:t>
            </a:r>
            <a:r>
              <a:rPr lang="el-GR" sz="1400" dirty="0" smtClean="0"/>
              <a:t>μπάλες του μπάσκετ τότε ό χώρος που θα καταλάβουν θα είναι όσο</a:t>
            </a:r>
            <a:r>
              <a:rPr lang="en-US" sz="1400" dirty="0" smtClean="0"/>
              <a:t> </a:t>
            </a:r>
            <a:r>
              <a:rPr lang="el-GR" sz="1400" dirty="0" smtClean="0"/>
              <a:t>το μέγεθος  της </a:t>
            </a:r>
            <a:r>
              <a:rPr lang="el-GR" sz="1400" dirty="0" err="1" smtClean="0"/>
              <a:t>Γής</a:t>
            </a:r>
            <a:endParaRPr lang="en-US" sz="1400" dirty="0" smtClean="0"/>
          </a:p>
          <a:p>
            <a:endParaRPr lang="el-GR" sz="1400" dirty="0"/>
          </a:p>
        </p:txBody>
      </p:sp>
    </p:spTree>
    <p:extLst>
      <p:ext uri="{BB962C8B-B14F-4D97-AF65-F5344CB8AC3E}">
        <p14:creationId xmlns:p14="http://schemas.microsoft.com/office/powerpoint/2010/main" val="4856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ΣΧΕΣΗ ΜΑΖΑΣ ΚΑΙ ΑΡΙΘΜΟΥ </a:t>
            </a:r>
            <a:r>
              <a:rPr lang="en-US" dirty="0" smtClean="0"/>
              <a:t>AVOGADRO</a:t>
            </a:r>
            <a:endParaRPr lang="el-GR" dirty="0"/>
          </a:p>
        </p:txBody>
      </p:sp>
      <p:sp>
        <p:nvSpPr>
          <p:cNvPr id="3" name="Θέση περιεχομένου 2"/>
          <p:cNvSpPr>
            <a:spLocks noGrp="1"/>
          </p:cNvSpPr>
          <p:nvPr>
            <p:ph idx="1"/>
          </p:nvPr>
        </p:nvSpPr>
        <p:spPr/>
        <p:txBody>
          <a:bodyPr>
            <a:normAutofit/>
          </a:bodyPr>
          <a:lstStyle/>
          <a:p>
            <a:r>
              <a:rPr lang="el-GR" sz="2400" dirty="0" smtClean="0"/>
              <a:t>Τώρα το ερώτημα είναι γιατί χρησιμοποιήσαμε αυτό τον αριθμό και όχι κάποιον άλλο πχ 30.000.000.000;</a:t>
            </a:r>
          </a:p>
          <a:p>
            <a:r>
              <a:rPr lang="el-GR" sz="2400" b="1" dirty="0" smtClean="0">
                <a:solidFill>
                  <a:schemeClr val="accent5">
                    <a:lumMod val="75000"/>
                  </a:schemeClr>
                </a:solidFill>
              </a:rPr>
              <a:t>6,02Χ10</a:t>
            </a:r>
            <a:r>
              <a:rPr lang="el-GR" sz="2400" b="1" baseline="30000" dirty="0" smtClean="0">
                <a:solidFill>
                  <a:schemeClr val="accent5">
                    <a:lumMod val="75000"/>
                  </a:schemeClr>
                </a:solidFill>
              </a:rPr>
              <a:t>23</a:t>
            </a:r>
            <a:r>
              <a:rPr lang="el-GR" sz="2400" b="1" dirty="0" smtClean="0">
                <a:solidFill>
                  <a:schemeClr val="accent5">
                    <a:lumMod val="75000"/>
                  </a:schemeClr>
                </a:solidFill>
              </a:rPr>
              <a:t> </a:t>
            </a:r>
            <a:r>
              <a:rPr lang="el-GR" sz="2400" dirty="0" smtClean="0">
                <a:solidFill>
                  <a:schemeClr val="accent5">
                    <a:lumMod val="75000"/>
                  </a:schemeClr>
                </a:solidFill>
              </a:rPr>
              <a:t>είναι ο αριθμός των</a:t>
            </a:r>
            <a:r>
              <a:rPr lang="el-GR" sz="2400" b="1" dirty="0" smtClean="0">
                <a:solidFill>
                  <a:schemeClr val="accent5">
                    <a:lumMod val="75000"/>
                  </a:schemeClr>
                </a:solidFill>
              </a:rPr>
              <a:t> ατόμων </a:t>
            </a:r>
            <a:r>
              <a:rPr lang="el-GR" sz="2400" dirty="0" smtClean="0">
                <a:solidFill>
                  <a:schemeClr val="accent5">
                    <a:lumMod val="75000"/>
                  </a:schemeClr>
                </a:solidFill>
              </a:rPr>
              <a:t>που περιέχεται σε </a:t>
            </a:r>
            <a:r>
              <a:rPr lang="el-GR" sz="2400" b="1" dirty="0" smtClean="0">
                <a:solidFill>
                  <a:schemeClr val="accent5">
                    <a:lumMod val="75000"/>
                  </a:schemeClr>
                </a:solidFill>
              </a:rPr>
              <a:t>12 </a:t>
            </a:r>
            <a:r>
              <a:rPr lang="en-US" sz="2400" b="1" dirty="0" smtClean="0">
                <a:solidFill>
                  <a:schemeClr val="accent5">
                    <a:lumMod val="75000"/>
                  </a:schemeClr>
                </a:solidFill>
              </a:rPr>
              <a:t>g </a:t>
            </a:r>
            <a:r>
              <a:rPr lang="en-US" sz="2400" b="1" baseline="-25000" dirty="0" smtClean="0">
                <a:solidFill>
                  <a:schemeClr val="accent5">
                    <a:lumMod val="75000"/>
                  </a:schemeClr>
                </a:solidFill>
              </a:rPr>
              <a:t>12</a:t>
            </a:r>
            <a:r>
              <a:rPr lang="en-US" sz="2400" b="1" dirty="0" smtClean="0">
                <a:solidFill>
                  <a:schemeClr val="accent5">
                    <a:lumMod val="75000"/>
                  </a:schemeClr>
                </a:solidFill>
              </a:rPr>
              <a:t>C </a:t>
            </a:r>
            <a:r>
              <a:rPr lang="en-US" sz="2400" dirty="0" smtClean="0">
                <a:solidFill>
                  <a:schemeClr val="accent5">
                    <a:lumMod val="75000"/>
                  </a:schemeClr>
                </a:solidFill>
              </a:rPr>
              <a:t>.O </a:t>
            </a:r>
            <a:r>
              <a:rPr lang="el-GR" sz="2400" dirty="0" smtClean="0">
                <a:solidFill>
                  <a:schemeClr val="accent5">
                    <a:lumMod val="75000"/>
                  </a:schemeClr>
                </a:solidFill>
              </a:rPr>
              <a:t>άνθρακας -12 έχει ιστορικά χρησιμοποιηθεί σαν μια σταθερά στη χημεία </a:t>
            </a:r>
            <a:r>
              <a:rPr lang="el-GR" sz="2400" dirty="0" err="1" smtClean="0">
                <a:solidFill>
                  <a:schemeClr val="accent5">
                    <a:lumMod val="75000"/>
                  </a:schemeClr>
                </a:solidFill>
              </a:rPr>
              <a:t>π.χ</a:t>
            </a:r>
            <a:r>
              <a:rPr lang="el-GR" sz="2400" dirty="0" smtClean="0">
                <a:solidFill>
                  <a:schemeClr val="accent5">
                    <a:lumMod val="75000"/>
                  </a:schemeClr>
                </a:solidFill>
              </a:rPr>
              <a:t> τον χρησιμοποιούμε σαν σταθερά για την ατομική μάζα.</a:t>
            </a:r>
            <a:endParaRPr lang="en-US" sz="2400" dirty="0" smtClean="0">
              <a:solidFill>
                <a:schemeClr val="accent5">
                  <a:lumMod val="75000"/>
                </a:schemeClr>
              </a:solidFill>
            </a:endParaRPr>
          </a:p>
          <a:p>
            <a:r>
              <a:rPr lang="el-GR" sz="2400" b="1" dirty="0" smtClean="0">
                <a:solidFill>
                  <a:srgbClr val="FF0000"/>
                </a:solidFill>
              </a:rPr>
              <a:t>ΑΡΑ Ο ΑΡΙΘΜΟΣ </a:t>
            </a:r>
            <a:r>
              <a:rPr lang="en-US" sz="2400" b="1" dirty="0" smtClean="0">
                <a:solidFill>
                  <a:srgbClr val="FF0000"/>
                </a:solidFill>
              </a:rPr>
              <a:t>AVOGADRO</a:t>
            </a:r>
            <a:r>
              <a:rPr lang="el-GR" sz="2400" b="1" dirty="0" smtClean="0">
                <a:solidFill>
                  <a:srgbClr val="FF0000"/>
                </a:solidFill>
              </a:rPr>
              <a:t> ΔΕΝ ΕΧΕΙ ΕΠΙΛΕΓΕΙ ΤΥΧΑΙΑ</a:t>
            </a:r>
          </a:p>
          <a:p>
            <a:endParaRPr lang="el-GR" dirty="0">
              <a:solidFill>
                <a:schemeClr val="tx1"/>
              </a:solidFill>
            </a:endParaRPr>
          </a:p>
        </p:txBody>
      </p:sp>
    </p:spTree>
    <p:extLst>
      <p:ext uri="{BB962C8B-B14F-4D97-AF65-F5344CB8AC3E}">
        <p14:creationId xmlns:p14="http://schemas.microsoft.com/office/powerpoint/2010/main" val="116009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ΠΟΥ ΧΡΗΣΙΜΟΠΟΙΟΥΜΕ ΤΟ </a:t>
            </a:r>
            <a:r>
              <a:rPr lang="en-US" b="1" dirty="0" smtClean="0"/>
              <a:t>MOLE</a:t>
            </a:r>
            <a:endParaRPr lang="el-GR" b="1" dirty="0"/>
          </a:p>
        </p:txBody>
      </p:sp>
      <p:sp>
        <p:nvSpPr>
          <p:cNvPr id="3" name="Θέση περιεχομένου 2"/>
          <p:cNvSpPr>
            <a:spLocks noGrp="1"/>
          </p:cNvSpPr>
          <p:nvPr>
            <p:ph idx="1"/>
          </p:nvPr>
        </p:nvSpPr>
        <p:spPr/>
        <p:txBody>
          <a:bodyPr>
            <a:normAutofit/>
          </a:bodyPr>
          <a:lstStyle/>
          <a:p>
            <a:r>
              <a:rPr lang="el-GR" sz="2000" dirty="0"/>
              <a:t>Ας δούμε  πχ πώς θα χρησιμοποιήσουμε το </a:t>
            </a:r>
            <a:r>
              <a:rPr lang="en-US" sz="2000" dirty="0"/>
              <a:t>mole</a:t>
            </a:r>
            <a:r>
              <a:rPr lang="en-US" sz="2000" dirty="0" smtClean="0"/>
              <a:t>.</a:t>
            </a:r>
          </a:p>
          <a:p>
            <a:r>
              <a:rPr lang="en-US" sz="2000" dirty="0" smtClean="0"/>
              <a:t>1) </a:t>
            </a:r>
            <a:r>
              <a:rPr lang="el-GR" sz="2000" dirty="0" smtClean="0"/>
              <a:t>Από μάζα </a:t>
            </a:r>
            <a:r>
              <a:rPr lang="el-GR" sz="2000" dirty="0" err="1" smtClean="0"/>
              <a:t>μιάς</a:t>
            </a:r>
            <a:r>
              <a:rPr lang="el-GR" sz="2000" dirty="0" smtClean="0"/>
              <a:t> ουσίας μπορώ να </a:t>
            </a:r>
            <a:r>
              <a:rPr lang="el-GR" sz="2000" dirty="0" err="1" smtClean="0"/>
              <a:t>βρώ</a:t>
            </a:r>
            <a:r>
              <a:rPr lang="el-GR" sz="2000" dirty="0" smtClean="0"/>
              <a:t> τα </a:t>
            </a:r>
            <a:r>
              <a:rPr lang="en-US" sz="2000" dirty="0" smtClean="0"/>
              <a:t>mole</a:t>
            </a:r>
            <a:r>
              <a:rPr lang="el-GR" sz="2000" dirty="0" smtClean="0"/>
              <a:t> άρα και τα στοιχειώδη σωματίδια. </a:t>
            </a:r>
            <a:r>
              <a:rPr lang="el-GR" sz="2000" dirty="0" err="1" smtClean="0"/>
              <a:t>Π.χ</a:t>
            </a:r>
            <a:r>
              <a:rPr lang="el-GR" sz="2000" dirty="0" smtClean="0"/>
              <a:t> </a:t>
            </a:r>
            <a:r>
              <a:rPr lang="el-GR" sz="2000" dirty="0"/>
              <a:t>Πώς θα υπολογίσουμε πόσα μόρια νερού  υπάρχουν σε ένα ποτήρι ζέσεως που περιέχει 400</a:t>
            </a:r>
            <a:r>
              <a:rPr lang="en-US" sz="2000" dirty="0"/>
              <a:t>ml </a:t>
            </a:r>
            <a:r>
              <a:rPr lang="el-GR" sz="2000" dirty="0"/>
              <a:t>νερό; </a:t>
            </a:r>
            <a:r>
              <a:rPr lang="el-GR" sz="2000" b="1" dirty="0">
                <a:solidFill>
                  <a:schemeClr val="accent6">
                    <a:lumMod val="50000"/>
                  </a:schemeClr>
                </a:solidFill>
              </a:rPr>
              <a:t>(φύλλο εργασίας</a:t>
            </a:r>
            <a:r>
              <a:rPr lang="el-GR" sz="2000" b="1" dirty="0" smtClean="0">
                <a:solidFill>
                  <a:schemeClr val="accent6">
                    <a:lumMod val="50000"/>
                  </a:schemeClr>
                </a:solidFill>
              </a:rPr>
              <a:t>)</a:t>
            </a:r>
          </a:p>
          <a:p>
            <a:r>
              <a:rPr lang="el-GR" sz="2000" dirty="0" smtClean="0">
                <a:solidFill>
                  <a:schemeClr val="tx1"/>
                </a:solidFill>
              </a:rPr>
              <a:t>2)Από τον όγκο ενός αερίου σε συνθήκες </a:t>
            </a:r>
            <a:r>
              <a:rPr lang="en-US" sz="2000" dirty="0" smtClean="0">
                <a:solidFill>
                  <a:schemeClr val="tx1"/>
                </a:solidFill>
              </a:rPr>
              <a:t>STP </a:t>
            </a:r>
            <a:r>
              <a:rPr lang="el-GR" sz="2000" dirty="0" smtClean="0">
                <a:solidFill>
                  <a:schemeClr val="tx1"/>
                </a:solidFill>
              </a:rPr>
              <a:t>μπορώ να βρω τα </a:t>
            </a:r>
            <a:r>
              <a:rPr lang="en-US" sz="2000" dirty="0" smtClean="0">
                <a:solidFill>
                  <a:schemeClr val="tx1"/>
                </a:solidFill>
              </a:rPr>
              <a:t>mole</a:t>
            </a:r>
            <a:r>
              <a:rPr lang="el-GR" sz="2000" dirty="0" smtClean="0">
                <a:solidFill>
                  <a:schemeClr val="tx1"/>
                </a:solidFill>
              </a:rPr>
              <a:t> άρα και τον αριθμό ατόμων </a:t>
            </a:r>
            <a:r>
              <a:rPr lang="el-GR" sz="2000" dirty="0" smtClean="0"/>
              <a:t>ή μορίων που περιέχονται </a:t>
            </a:r>
            <a:r>
              <a:rPr lang="el-GR" sz="2000" dirty="0" err="1" smtClean="0">
                <a:solidFill>
                  <a:schemeClr val="tx1"/>
                </a:solidFill>
              </a:rPr>
              <a:t>Πχ.Πόσα</a:t>
            </a:r>
            <a:r>
              <a:rPr lang="el-GR" sz="2000" dirty="0" smtClean="0">
                <a:solidFill>
                  <a:schemeClr val="tx1"/>
                </a:solidFill>
              </a:rPr>
              <a:t> </a:t>
            </a:r>
            <a:r>
              <a:rPr lang="el-GR" sz="2000" dirty="0">
                <a:solidFill>
                  <a:schemeClr val="tx1"/>
                </a:solidFill>
              </a:rPr>
              <a:t>άτομα από το αέριο </a:t>
            </a:r>
            <a:r>
              <a:rPr lang="en-US" sz="2000" dirty="0">
                <a:solidFill>
                  <a:schemeClr val="tx1"/>
                </a:solidFill>
              </a:rPr>
              <a:t>Ne </a:t>
            </a:r>
            <a:r>
              <a:rPr lang="el-GR" sz="2000" dirty="0">
                <a:solidFill>
                  <a:schemeClr val="tx1"/>
                </a:solidFill>
              </a:rPr>
              <a:t>υπάρχουν σε 200</a:t>
            </a:r>
            <a:r>
              <a:rPr lang="en-US" sz="2000" dirty="0">
                <a:solidFill>
                  <a:schemeClr val="tx1"/>
                </a:solidFill>
              </a:rPr>
              <a:t>ml</a:t>
            </a:r>
            <a:r>
              <a:rPr lang="el-GR" sz="2000" dirty="0">
                <a:solidFill>
                  <a:schemeClr val="tx1"/>
                </a:solidFill>
              </a:rPr>
              <a:t> αυτού και πόσα</a:t>
            </a:r>
            <a:r>
              <a:rPr lang="en-US" sz="2000" dirty="0">
                <a:solidFill>
                  <a:schemeClr val="tx1"/>
                </a:solidFill>
              </a:rPr>
              <a:t> g</a:t>
            </a:r>
            <a:r>
              <a:rPr lang="el-GR" sz="2000" dirty="0">
                <a:solidFill>
                  <a:schemeClr val="tx1"/>
                </a:solidFill>
              </a:rPr>
              <a:t> είναι; Θεωρήστε ότι οι συνθήκες είναι </a:t>
            </a:r>
            <a:r>
              <a:rPr lang="en-US" sz="2000" dirty="0">
                <a:solidFill>
                  <a:schemeClr val="tx1"/>
                </a:solidFill>
              </a:rPr>
              <a:t>STP </a:t>
            </a:r>
            <a:r>
              <a:rPr lang="el-GR" sz="2000" dirty="0">
                <a:solidFill>
                  <a:schemeClr val="tx1"/>
                </a:solidFill>
              </a:rPr>
              <a:t>και το</a:t>
            </a:r>
            <a:r>
              <a:rPr lang="en-US" sz="2000" dirty="0">
                <a:solidFill>
                  <a:schemeClr val="tx1"/>
                </a:solidFill>
              </a:rPr>
              <a:t> Ne</a:t>
            </a:r>
            <a:r>
              <a:rPr lang="el-GR" sz="2000" dirty="0">
                <a:solidFill>
                  <a:schemeClr val="tx1"/>
                </a:solidFill>
              </a:rPr>
              <a:t> έχει  </a:t>
            </a:r>
            <a:r>
              <a:rPr lang="en-US" sz="2000" dirty="0" err="1">
                <a:solidFill>
                  <a:schemeClr val="tx1"/>
                </a:solidFill>
              </a:rPr>
              <a:t>Ar</a:t>
            </a:r>
            <a:r>
              <a:rPr lang="en-US" sz="2000" dirty="0">
                <a:solidFill>
                  <a:schemeClr val="tx1"/>
                </a:solidFill>
              </a:rPr>
              <a:t>=</a:t>
            </a:r>
            <a:r>
              <a:rPr lang="el-GR" sz="2000" dirty="0">
                <a:solidFill>
                  <a:schemeClr val="tx1"/>
                </a:solidFill>
              </a:rPr>
              <a:t>20,18 </a:t>
            </a:r>
            <a:r>
              <a:rPr lang="el-GR" sz="2000" b="1" dirty="0">
                <a:solidFill>
                  <a:schemeClr val="accent6">
                    <a:lumMod val="50000"/>
                  </a:schemeClr>
                </a:solidFill>
              </a:rPr>
              <a:t>(φύλλο εργασίας)</a:t>
            </a:r>
          </a:p>
          <a:p>
            <a:endParaRPr lang="el-GR" sz="2000" dirty="0"/>
          </a:p>
        </p:txBody>
      </p:sp>
    </p:spTree>
    <p:extLst>
      <p:ext uri="{BB962C8B-B14F-4D97-AF65-F5344CB8AC3E}">
        <p14:creationId xmlns:p14="http://schemas.microsoft.com/office/powerpoint/2010/main" val="1695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5017" y="275166"/>
            <a:ext cx="3865134" cy="1735667"/>
          </a:xfrm>
        </p:spPr>
        <p:txBody>
          <a:bodyPr>
            <a:normAutofit/>
          </a:bodyPr>
          <a:lstStyle/>
          <a:p>
            <a:pPr algn="ctr"/>
            <a:r>
              <a:rPr lang="el-GR" sz="1200" b="1" dirty="0">
                <a:solidFill>
                  <a:schemeClr val="bg1"/>
                </a:solidFill>
              </a:rPr>
              <a:t>Ένα από τα πιο δύσκολα σημεία στη χημεία για μερικούς μαθητές είναι η έννοια του </a:t>
            </a:r>
            <a:r>
              <a:rPr lang="en-US" sz="1200" b="1" dirty="0">
                <a:solidFill>
                  <a:schemeClr val="bg1"/>
                </a:solidFill>
              </a:rPr>
              <a:t>mole </a:t>
            </a:r>
            <a:r>
              <a:rPr lang="el-GR" sz="1200" b="1" dirty="0">
                <a:solidFill>
                  <a:schemeClr val="bg1"/>
                </a:solidFill>
              </a:rPr>
              <a:t>και η μετατροπή του σε άλλες ποσότητες. Αυτό όμως είναι βασικό για το μάθημα της χημείας.</a:t>
            </a:r>
            <a:br>
              <a:rPr lang="el-GR" sz="1200" b="1" dirty="0">
                <a:solidFill>
                  <a:schemeClr val="bg1"/>
                </a:solidFill>
              </a:rPr>
            </a:br>
            <a:r>
              <a:rPr lang="el-GR" sz="1200" b="1" dirty="0">
                <a:solidFill>
                  <a:schemeClr val="bg1"/>
                </a:solidFill>
              </a:rPr>
              <a:t>Μία προτεινόμενη μέθοδος που φαίνεται </a:t>
            </a:r>
            <a:r>
              <a:rPr lang="en-US" sz="1200" b="1" dirty="0">
                <a:solidFill>
                  <a:schemeClr val="bg1"/>
                </a:solidFill>
              </a:rPr>
              <a:t> </a:t>
            </a:r>
            <a:r>
              <a:rPr lang="el-GR" sz="1200" b="1" dirty="0">
                <a:solidFill>
                  <a:schemeClr val="bg1"/>
                </a:solidFill>
              </a:rPr>
              <a:t>να δουλεύει είναι το διάγραμμα </a:t>
            </a:r>
            <a:r>
              <a:rPr lang="el-GR" sz="1200" b="1" dirty="0" smtClean="0">
                <a:solidFill>
                  <a:schemeClr val="bg1"/>
                </a:solidFill>
              </a:rPr>
              <a:t>                                  </a:t>
            </a:r>
            <a:r>
              <a:rPr lang="el-GR" sz="1600" b="1" dirty="0" smtClean="0">
                <a:solidFill>
                  <a:schemeClr val="bg1"/>
                </a:solidFill>
              </a:rPr>
              <a:t>&lt;&lt; </a:t>
            </a:r>
            <a:r>
              <a:rPr lang="el-GR" sz="1600" b="1" dirty="0">
                <a:solidFill>
                  <a:schemeClr val="bg1"/>
                </a:solidFill>
              </a:rPr>
              <a:t>η πόλη του </a:t>
            </a:r>
            <a:r>
              <a:rPr lang="en-US" sz="1600" b="1" dirty="0">
                <a:solidFill>
                  <a:schemeClr val="bg1"/>
                </a:solidFill>
              </a:rPr>
              <a:t>mole</a:t>
            </a:r>
            <a:r>
              <a:rPr lang="el-GR" sz="1600" b="1" dirty="0">
                <a:solidFill>
                  <a:schemeClr val="bg1"/>
                </a:solidFill>
              </a:rPr>
              <a:t>&gt;&gt;</a:t>
            </a:r>
            <a:endParaRPr lang="el-GR" sz="1600" dirty="0"/>
          </a:p>
        </p:txBody>
      </p:sp>
      <p:pic>
        <p:nvPicPr>
          <p:cNvPr id="11" name="Θέση εικόνας 10"/>
          <p:cNvPicPr>
            <a:picLocks noGrp="1" noChangeAspect="1"/>
          </p:cNvPicPr>
          <p:nvPr>
            <p:ph type="pic" idx="1"/>
          </p:nvPr>
        </p:nvPicPr>
        <p:blipFill>
          <a:blip r:embed="rId2">
            <a:extLst>
              <a:ext uri="{28A0092B-C50C-407E-A947-70E740481C1C}">
                <a14:useLocalDpi xmlns:a14="http://schemas.microsoft.com/office/drawing/2010/main" val="0"/>
              </a:ext>
            </a:extLst>
          </a:blip>
          <a:srcRect l="19636" r="19636"/>
          <a:stretch>
            <a:fillRect/>
          </a:stretch>
        </p:blipFill>
        <p:spPr>
          <a:xfrm>
            <a:off x="6089716" y="1143000"/>
            <a:ext cx="4807670" cy="4572000"/>
          </a:xfrm>
        </p:spPr>
      </p:pic>
      <p:sp>
        <p:nvSpPr>
          <p:cNvPr id="4" name="Θέση κειμένου 3"/>
          <p:cNvSpPr>
            <a:spLocks noGrp="1"/>
          </p:cNvSpPr>
          <p:nvPr>
            <p:ph type="body" sz="half" idx="2"/>
          </p:nvPr>
        </p:nvSpPr>
        <p:spPr>
          <a:xfrm>
            <a:off x="830939" y="2486320"/>
            <a:ext cx="3859212" cy="1371600"/>
          </a:xfrm>
        </p:spPr>
        <p:txBody>
          <a:bodyPr>
            <a:noAutofit/>
          </a:bodyPr>
          <a:lstStyle/>
          <a:p>
            <a:r>
              <a:rPr lang="el-GR" sz="1100" b="1" dirty="0">
                <a:solidFill>
                  <a:schemeClr val="bg1"/>
                </a:solidFill>
              </a:rPr>
              <a:t>Για </a:t>
            </a:r>
            <a:r>
              <a:rPr lang="el-GR" sz="1100" b="1" dirty="0" smtClean="0">
                <a:solidFill>
                  <a:schemeClr val="bg1"/>
                </a:solidFill>
              </a:rPr>
              <a:t>τους </a:t>
            </a:r>
            <a:r>
              <a:rPr lang="el-GR" sz="1100" b="1" dirty="0">
                <a:solidFill>
                  <a:schemeClr val="bg1"/>
                </a:solidFill>
              </a:rPr>
              <a:t>υπολογισμούς πρέπει να γνωρίζουμε ότι το </a:t>
            </a:r>
            <a:r>
              <a:rPr lang="en-US" sz="1100" b="1" dirty="0">
                <a:solidFill>
                  <a:schemeClr val="bg1"/>
                </a:solidFill>
              </a:rPr>
              <a:t>mole </a:t>
            </a:r>
            <a:r>
              <a:rPr lang="el-GR" sz="1100" b="1" dirty="0">
                <a:solidFill>
                  <a:schemeClr val="bg1"/>
                </a:solidFill>
              </a:rPr>
              <a:t>είναι ένας &lt;&lt;σταθμός τρένου&gt;&gt; . Μπορούμε να χρησιμοποιούμε αυτό το τρένο για να πηγαίνουμε από την μια μονάδα μέτρησης στην άλλη.</a:t>
            </a:r>
          </a:p>
          <a:p>
            <a:r>
              <a:rPr lang="en-US" sz="1100" b="1" dirty="0" smtClean="0">
                <a:solidFill>
                  <a:schemeClr val="bg1"/>
                </a:solidFill>
              </a:rPr>
              <a:t>1)</a:t>
            </a:r>
            <a:r>
              <a:rPr lang="el-GR" sz="1100" b="1" dirty="0" smtClean="0">
                <a:solidFill>
                  <a:schemeClr val="bg1"/>
                </a:solidFill>
              </a:rPr>
              <a:t>Αν </a:t>
            </a:r>
            <a:r>
              <a:rPr lang="el-GR" sz="1100" b="1" dirty="0">
                <a:solidFill>
                  <a:schemeClr val="bg1"/>
                </a:solidFill>
              </a:rPr>
              <a:t>θέλουμε να πάμε στα </a:t>
            </a:r>
            <a:r>
              <a:rPr lang="en-US" sz="1100" b="1" dirty="0">
                <a:solidFill>
                  <a:schemeClr val="bg1"/>
                </a:solidFill>
              </a:rPr>
              <a:t>grams</a:t>
            </a:r>
            <a:r>
              <a:rPr lang="el-GR" sz="1100" b="1" dirty="0">
                <a:solidFill>
                  <a:schemeClr val="bg1"/>
                </a:solidFill>
              </a:rPr>
              <a:t> χρησιμοποιούμε την μοριακή μάζα σαν συντελεστή μετατροπής. Η μοριακή μάζα είναι το τρένο που μας πάει από τα </a:t>
            </a:r>
            <a:r>
              <a:rPr lang="en-US" sz="1100" b="1" dirty="0">
                <a:solidFill>
                  <a:schemeClr val="bg1"/>
                </a:solidFill>
              </a:rPr>
              <a:t>moles </a:t>
            </a:r>
            <a:r>
              <a:rPr lang="el-GR" sz="1100" b="1" dirty="0">
                <a:solidFill>
                  <a:schemeClr val="bg1"/>
                </a:solidFill>
              </a:rPr>
              <a:t>στη μάζα και αντίστροφα. </a:t>
            </a:r>
          </a:p>
          <a:p>
            <a:r>
              <a:rPr lang="en-US" sz="1100" b="1" dirty="0" smtClean="0">
                <a:solidFill>
                  <a:schemeClr val="bg1"/>
                </a:solidFill>
              </a:rPr>
              <a:t>2)</a:t>
            </a:r>
            <a:r>
              <a:rPr lang="el-GR" sz="1100" b="1" dirty="0" smtClean="0">
                <a:solidFill>
                  <a:schemeClr val="bg1"/>
                </a:solidFill>
              </a:rPr>
              <a:t>Αν θέλουμε</a:t>
            </a:r>
            <a:r>
              <a:rPr lang="en-US" sz="1100" b="1" dirty="0" smtClean="0">
                <a:solidFill>
                  <a:schemeClr val="bg1"/>
                </a:solidFill>
              </a:rPr>
              <a:t> </a:t>
            </a:r>
            <a:r>
              <a:rPr lang="el-GR" sz="1100" b="1" dirty="0" smtClean="0">
                <a:solidFill>
                  <a:schemeClr val="bg1"/>
                </a:solidFill>
              </a:rPr>
              <a:t>να πάμε στα σωματίδια χρησιμοποιούμε τον αριθμό </a:t>
            </a:r>
            <a:r>
              <a:rPr lang="en-US" sz="1100" b="1" dirty="0" smtClean="0">
                <a:solidFill>
                  <a:schemeClr val="bg1"/>
                </a:solidFill>
              </a:rPr>
              <a:t>AVOGADRO. </a:t>
            </a:r>
            <a:r>
              <a:rPr lang="el-GR" sz="1100" b="1" dirty="0" smtClean="0">
                <a:solidFill>
                  <a:schemeClr val="bg1"/>
                </a:solidFill>
              </a:rPr>
              <a:t> Ο αριθμός </a:t>
            </a:r>
            <a:r>
              <a:rPr lang="en-US" sz="1100" b="1" dirty="0" smtClean="0">
                <a:solidFill>
                  <a:schemeClr val="bg1"/>
                </a:solidFill>
              </a:rPr>
              <a:t>AVOGADRO</a:t>
            </a:r>
            <a:r>
              <a:rPr lang="el-GR" sz="1100" b="1" dirty="0" smtClean="0">
                <a:solidFill>
                  <a:schemeClr val="bg1"/>
                </a:solidFill>
              </a:rPr>
              <a:t> μας μετακινεί μεταξύ των  σωματιδίων και των </a:t>
            </a:r>
            <a:r>
              <a:rPr lang="en-US" sz="1100" b="1" dirty="0" smtClean="0">
                <a:solidFill>
                  <a:schemeClr val="bg1"/>
                </a:solidFill>
              </a:rPr>
              <a:t>moles</a:t>
            </a:r>
            <a:r>
              <a:rPr lang="el-GR" sz="1100" b="1" dirty="0" smtClean="0">
                <a:solidFill>
                  <a:schemeClr val="bg1"/>
                </a:solidFill>
              </a:rPr>
              <a:t> </a:t>
            </a:r>
            <a:endParaRPr lang="en-US" sz="1100" b="1" dirty="0" smtClean="0">
              <a:solidFill>
                <a:schemeClr val="bg1"/>
              </a:solidFill>
            </a:endParaRPr>
          </a:p>
          <a:p>
            <a:r>
              <a:rPr lang="en-US" sz="1100" b="1" dirty="0" smtClean="0">
                <a:solidFill>
                  <a:schemeClr val="bg1"/>
                </a:solidFill>
              </a:rPr>
              <a:t>3)</a:t>
            </a:r>
            <a:r>
              <a:rPr lang="el-GR" sz="1100" b="1" dirty="0" smtClean="0">
                <a:solidFill>
                  <a:schemeClr val="bg1"/>
                </a:solidFill>
              </a:rPr>
              <a:t>Υπάρχει ένα άλλο τρένο που χρησιμοποιείται από τα αέρια των οποίων η ποσότητα </a:t>
            </a:r>
            <a:r>
              <a:rPr lang="en-US" sz="1100" b="1" dirty="0" smtClean="0">
                <a:solidFill>
                  <a:schemeClr val="bg1"/>
                </a:solidFill>
              </a:rPr>
              <a:t>mole </a:t>
            </a:r>
            <a:r>
              <a:rPr lang="el-GR" sz="1100" b="1" dirty="0" smtClean="0">
                <a:solidFill>
                  <a:schemeClr val="bg1"/>
                </a:solidFill>
              </a:rPr>
              <a:t>μπορεί να μετατραπεί σε </a:t>
            </a:r>
            <a:r>
              <a:rPr lang="en-US" sz="1100" b="1" dirty="0" smtClean="0">
                <a:solidFill>
                  <a:schemeClr val="bg1"/>
                </a:solidFill>
              </a:rPr>
              <a:t>L </a:t>
            </a:r>
            <a:r>
              <a:rPr lang="el-GR" sz="1100" b="1" dirty="0" smtClean="0">
                <a:solidFill>
                  <a:schemeClr val="bg1"/>
                </a:solidFill>
              </a:rPr>
              <a:t>(λίτρα) σε συγκεκριμένες συνθήκες πίεσης και θερμοκρασίας. Ο συντελεστής μετατροπής είναι  </a:t>
            </a:r>
            <a:r>
              <a:rPr lang="el-GR" sz="1100" b="1" dirty="0">
                <a:solidFill>
                  <a:schemeClr val="bg1"/>
                </a:solidFill>
              </a:rPr>
              <a:t>μ</a:t>
            </a:r>
            <a:r>
              <a:rPr lang="el-GR" sz="1100" b="1" dirty="0" smtClean="0">
                <a:solidFill>
                  <a:schemeClr val="bg1"/>
                </a:solidFill>
              </a:rPr>
              <a:t>εταξύ 1 </a:t>
            </a:r>
            <a:r>
              <a:rPr lang="en-US" sz="1100" b="1" dirty="0" smtClean="0">
                <a:solidFill>
                  <a:schemeClr val="bg1"/>
                </a:solidFill>
              </a:rPr>
              <a:t>mole </a:t>
            </a:r>
            <a:r>
              <a:rPr lang="el-GR" sz="1100" b="1" dirty="0" smtClean="0">
                <a:solidFill>
                  <a:schemeClr val="bg1"/>
                </a:solidFill>
              </a:rPr>
              <a:t>αέριου σε συνθήκες </a:t>
            </a:r>
            <a:r>
              <a:rPr lang="en-US" sz="1100" b="1" dirty="0" smtClean="0">
                <a:solidFill>
                  <a:schemeClr val="bg1"/>
                </a:solidFill>
              </a:rPr>
              <a:t> </a:t>
            </a:r>
            <a:r>
              <a:rPr lang="en-US" sz="1100" b="1" dirty="0" err="1" smtClean="0">
                <a:solidFill>
                  <a:schemeClr val="bg1"/>
                </a:solidFill>
              </a:rPr>
              <a:t>stp</a:t>
            </a:r>
            <a:r>
              <a:rPr lang="en-US" sz="1100" b="1" dirty="0" smtClean="0">
                <a:solidFill>
                  <a:schemeClr val="bg1"/>
                </a:solidFill>
              </a:rPr>
              <a:t> </a:t>
            </a:r>
            <a:r>
              <a:rPr lang="el-GR" sz="1100" b="1" dirty="0" smtClean="0">
                <a:solidFill>
                  <a:schemeClr val="bg1"/>
                </a:solidFill>
              </a:rPr>
              <a:t>και του όγκου του 22,4</a:t>
            </a:r>
            <a:r>
              <a:rPr lang="en-US" sz="1100" b="1" dirty="0" smtClean="0">
                <a:solidFill>
                  <a:schemeClr val="bg1"/>
                </a:solidFill>
              </a:rPr>
              <a:t>L</a:t>
            </a:r>
            <a:endParaRPr lang="el-GR" sz="1100" b="1" dirty="0">
              <a:solidFill>
                <a:schemeClr val="bg1"/>
              </a:solidFill>
            </a:endParaRPr>
          </a:p>
        </p:txBody>
      </p:sp>
    </p:spTree>
    <p:extLst>
      <p:ext uri="{BB962C8B-B14F-4D97-AF65-F5344CB8AC3E}">
        <p14:creationId xmlns:p14="http://schemas.microsoft.com/office/powerpoint/2010/main" val="23072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68075" y="869974"/>
            <a:ext cx="8761413" cy="706964"/>
          </a:xfrm>
        </p:spPr>
        <p:txBody>
          <a:bodyPr/>
          <a:lstStyle/>
          <a:p>
            <a:r>
              <a:rPr lang="el-GR" sz="1400" b="1" dirty="0" smtClean="0"/>
              <a:t>Μερικές φορές τα προβλήματα της χημείας δίνουν ποσότητες σε </a:t>
            </a:r>
            <a:r>
              <a:rPr lang="en-US" sz="1400" b="1" dirty="0" smtClean="0"/>
              <a:t>grams </a:t>
            </a:r>
            <a:r>
              <a:rPr lang="el-GR" sz="1400" b="1" dirty="0" smtClean="0"/>
              <a:t>και ζητούν αριθμό σωματιδίων. Αλλά δεν υπάρχει τρένο από τα γραμμάρια στα σωματίδια πρώτα πρέπει να χρησιμοποιήσουμε  τη μοριακή μάζα για να βρούμε τα </a:t>
            </a:r>
            <a:r>
              <a:rPr lang="en-US" sz="1400" b="1" dirty="0" smtClean="0"/>
              <a:t>moles </a:t>
            </a:r>
            <a:r>
              <a:rPr lang="el-GR" sz="1400" b="1" dirty="0" smtClean="0"/>
              <a:t>και μετά χρησιμοποιούμε τον αριθμό </a:t>
            </a:r>
            <a:r>
              <a:rPr lang="en-US" sz="1400" b="1" dirty="0" smtClean="0"/>
              <a:t>AVOGADRO </a:t>
            </a:r>
            <a:r>
              <a:rPr lang="el-GR" sz="1400" b="1" dirty="0" smtClean="0"/>
              <a:t>για να βρούμε τα σωματίδια</a:t>
            </a:r>
            <a:endParaRPr lang="el-GR" sz="1400"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4023" y="2603500"/>
            <a:ext cx="5129709" cy="3416300"/>
          </a:xfrm>
        </p:spPr>
      </p:pic>
    </p:spTree>
    <p:extLst>
      <p:ext uri="{BB962C8B-B14F-4D97-AF65-F5344CB8AC3E}">
        <p14:creationId xmlns:p14="http://schemas.microsoft.com/office/powerpoint/2010/main" val="9420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ΔΕΝ ΞΕΧΝΑΜΕ  ΣΤΟΙΧΕΙΟΜΕΤΡΙΑ</a:t>
            </a:r>
            <a:endParaRPr lang="el-GR" dirty="0"/>
          </a:p>
        </p:txBody>
      </p:sp>
      <p:sp>
        <p:nvSpPr>
          <p:cNvPr id="3" name="Θέση περιεχομένου 2"/>
          <p:cNvSpPr>
            <a:spLocks noGrp="1"/>
          </p:cNvSpPr>
          <p:nvPr>
            <p:ph idx="1"/>
          </p:nvPr>
        </p:nvSpPr>
        <p:spPr>
          <a:xfrm>
            <a:off x="1076738" y="2285880"/>
            <a:ext cx="8825659" cy="3416300"/>
          </a:xfrm>
        </p:spPr>
        <p:txBody>
          <a:bodyPr/>
          <a:lstStyle/>
          <a:p>
            <a:pPr marL="0" indent="0">
              <a:buNone/>
            </a:pPr>
            <a:r>
              <a:rPr lang="el-GR" dirty="0" smtClean="0"/>
              <a:t>Όταν έχουμε μια χημική αντίδραση απαιτούνται ποσοτικοί υπολογισμοί για τα σώματα που αντιδρούν και για τα σώματα που παράγονται . Οι υπολογισμοί αυτοί στηρίζονται στη σχέση των μορίων που αντιδρούν και  παράγονται άρα και στη σχέση </a:t>
            </a:r>
            <a:r>
              <a:rPr lang="en-US" dirty="0" smtClean="0"/>
              <a:t>moles </a:t>
            </a:r>
            <a:r>
              <a:rPr lang="el-GR" dirty="0" smtClean="0"/>
              <a:t>των ουσιών που συμμετέχουν στην αντίδραση. π.χ.</a:t>
            </a:r>
          </a:p>
          <a:p>
            <a:pPr marL="0" indent="0" algn="ctr">
              <a:buNone/>
            </a:pPr>
            <a:r>
              <a:rPr lang="el-GR" dirty="0" smtClean="0"/>
              <a:t>Ν</a:t>
            </a:r>
            <a:r>
              <a:rPr lang="el-GR" baseline="-25000" dirty="0" smtClean="0"/>
              <a:t>2  </a:t>
            </a:r>
            <a:r>
              <a:rPr lang="el-GR" dirty="0" smtClean="0"/>
              <a:t>+ 3Η</a:t>
            </a:r>
            <a:r>
              <a:rPr lang="el-GR" baseline="-25000" dirty="0" smtClean="0"/>
              <a:t>2                              </a:t>
            </a:r>
            <a:r>
              <a:rPr lang="el-GR" dirty="0" smtClean="0"/>
              <a:t>2ΝΗ</a:t>
            </a:r>
            <a:r>
              <a:rPr lang="el-GR" baseline="-25000" dirty="0" smtClean="0"/>
              <a:t>3</a:t>
            </a:r>
            <a:endParaRPr lang="el-GR" dirty="0" smtClean="0"/>
          </a:p>
          <a:p>
            <a:pPr marL="0" indent="0">
              <a:buNone/>
            </a:pPr>
            <a:endParaRPr lang="el-GR" dirty="0" smtClean="0"/>
          </a:p>
          <a:p>
            <a:pPr marL="0" indent="0">
              <a:buNone/>
            </a:pPr>
            <a:r>
              <a:rPr lang="el-GR" dirty="0"/>
              <a:t> </a:t>
            </a:r>
            <a:r>
              <a:rPr lang="el-GR" dirty="0" smtClean="0"/>
              <a:t>                                         1μόριο  3μόρια            2 μόρια</a:t>
            </a:r>
          </a:p>
          <a:p>
            <a:pPr marL="0" indent="0">
              <a:buNone/>
            </a:pPr>
            <a:r>
              <a:rPr lang="el-GR" dirty="0" smtClean="0"/>
              <a:t>                                          </a:t>
            </a:r>
            <a:r>
              <a:rPr lang="en-US" dirty="0" smtClean="0"/>
              <a:t>1mole     3mole            2 mole</a:t>
            </a:r>
            <a:endParaRPr lang="el-GR" dirty="0" smtClean="0"/>
          </a:p>
          <a:p>
            <a:pPr marL="0" indent="0">
              <a:buNone/>
            </a:pPr>
            <a:r>
              <a:rPr lang="el-GR" dirty="0" smtClean="0"/>
              <a:t>Φύλλο εργασίας</a:t>
            </a:r>
            <a:endParaRPr lang="el-GR" dirty="0"/>
          </a:p>
        </p:txBody>
      </p:sp>
      <p:cxnSp>
        <p:nvCxnSpPr>
          <p:cNvPr id="5" name="Ευθύγραμμο βέλος σύνδεσης 4"/>
          <p:cNvCxnSpPr/>
          <p:nvPr/>
        </p:nvCxnSpPr>
        <p:spPr>
          <a:xfrm flipV="1">
            <a:off x="5308269" y="3674320"/>
            <a:ext cx="776377" cy="8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25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b="1" dirty="0" smtClean="0"/>
              <a:t>ΣΧΕΔΙΟ ΜΑΘΗΜΑΤΟΣ :ΕΝΟΤΗΤΑ</a:t>
            </a:r>
            <a:r>
              <a:rPr lang="en-US" sz="3200" b="1" dirty="0" smtClean="0"/>
              <a:t>  </a:t>
            </a:r>
            <a:r>
              <a:rPr lang="en-US" sz="6000" b="1" dirty="0" smtClean="0">
                <a:solidFill>
                  <a:srgbClr val="C00000"/>
                </a:solidFill>
              </a:rPr>
              <a:t>mole</a:t>
            </a:r>
            <a:endParaRPr lang="el-GR" sz="6000" b="1" dirty="0">
              <a:solidFill>
                <a:srgbClr val="C00000"/>
              </a:solidFill>
            </a:endParaRPr>
          </a:p>
        </p:txBody>
      </p:sp>
      <p:sp>
        <p:nvSpPr>
          <p:cNvPr id="3" name="Θέση περιεχομένου 2"/>
          <p:cNvSpPr>
            <a:spLocks noGrp="1"/>
          </p:cNvSpPr>
          <p:nvPr>
            <p:ph idx="1"/>
          </p:nvPr>
        </p:nvSpPr>
        <p:spPr>
          <a:xfrm>
            <a:off x="1090708" y="2284323"/>
            <a:ext cx="8825659" cy="3416300"/>
          </a:xfrm>
        </p:spPr>
        <p:txBody>
          <a:bodyPr>
            <a:noAutofit/>
          </a:bodyPr>
          <a:lstStyle/>
          <a:p>
            <a:r>
              <a:rPr lang="el-GR" sz="2000" b="1" u="sng" dirty="0" smtClean="0"/>
              <a:t>Σκοπός</a:t>
            </a:r>
            <a:r>
              <a:rPr lang="el-GR" sz="2000" dirty="0" smtClean="0"/>
              <a:t>: Οι μαθητές να </a:t>
            </a:r>
            <a:r>
              <a:rPr lang="el-GR" sz="2000" b="1" dirty="0" smtClean="0"/>
              <a:t>κατανοήσουν</a:t>
            </a:r>
            <a:r>
              <a:rPr lang="el-GR" sz="2000" dirty="0" smtClean="0"/>
              <a:t> την έννοια του </a:t>
            </a:r>
            <a:r>
              <a:rPr lang="en-US" sz="2000" b="1" dirty="0" smtClean="0"/>
              <a:t>mole </a:t>
            </a:r>
            <a:r>
              <a:rPr lang="el-GR" sz="2000" dirty="0" smtClean="0"/>
              <a:t>και να μπορούν να το χρησιμοποιούν</a:t>
            </a:r>
          </a:p>
          <a:p>
            <a:r>
              <a:rPr lang="el-GR" sz="2000" b="1" u="sng" dirty="0" smtClean="0"/>
              <a:t>Στόχοι</a:t>
            </a:r>
            <a:r>
              <a:rPr lang="el-GR" sz="2000" dirty="0" smtClean="0"/>
              <a:t>: Οι μαθητές μετά το τέλος της διδασκαλίας πρέπει :</a:t>
            </a:r>
          </a:p>
          <a:p>
            <a:r>
              <a:rPr lang="el-GR" sz="2000" dirty="0" smtClean="0"/>
              <a:t>1) Να έχουν κατανοήσει το λόγο της δημιουργίας του και που μπορεί να χρησιμοποιηθεί.</a:t>
            </a:r>
          </a:p>
          <a:p>
            <a:r>
              <a:rPr lang="el-GR" sz="2000" dirty="0" smtClean="0"/>
              <a:t>2)Να μπορούν να δίνουν τον ορισμό του με βάση τον αριθμό </a:t>
            </a:r>
            <a:r>
              <a:rPr lang="en-US" sz="2000" b="1" dirty="0" smtClean="0"/>
              <a:t>AVOGADRO</a:t>
            </a:r>
            <a:endParaRPr lang="el-GR" sz="2000" b="1" dirty="0" smtClean="0"/>
          </a:p>
          <a:p>
            <a:r>
              <a:rPr lang="el-GR" sz="2000" dirty="0" smtClean="0"/>
              <a:t>3)Να έχουν αντιληφθεί ότι πρόκειται για μια </a:t>
            </a:r>
            <a:r>
              <a:rPr lang="el-GR" sz="2000" b="1" dirty="0" smtClean="0"/>
              <a:t>μονάδα</a:t>
            </a:r>
            <a:r>
              <a:rPr lang="el-GR" sz="2000" dirty="0" smtClean="0"/>
              <a:t> που μετράει την </a:t>
            </a:r>
            <a:r>
              <a:rPr lang="el-GR" sz="2000" b="1" dirty="0" smtClean="0"/>
              <a:t>ποσότητα </a:t>
            </a:r>
            <a:r>
              <a:rPr lang="el-GR" sz="2000" dirty="0" smtClean="0"/>
              <a:t>της </a:t>
            </a:r>
            <a:r>
              <a:rPr lang="el-GR" sz="2000" b="1" dirty="0" smtClean="0"/>
              <a:t>ύλης</a:t>
            </a:r>
            <a:r>
              <a:rPr lang="el-GR" sz="2000" dirty="0" smtClean="0"/>
              <a:t> και μπορεί να είναι ισοδύναμη  με ορισμένη </a:t>
            </a:r>
            <a:r>
              <a:rPr lang="el-GR" sz="2000" b="1" dirty="0" smtClean="0"/>
              <a:t>μάζα</a:t>
            </a:r>
            <a:r>
              <a:rPr lang="el-GR" sz="2000" dirty="0" smtClean="0"/>
              <a:t> της ουσίας καθώς και ότι περιέχει ορισμένο </a:t>
            </a:r>
            <a:r>
              <a:rPr lang="el-GR" sz="2000" b="1" dirty="0" smtClean="0"/>
              <a:t>αριθμό σωματιδίων </a:t>
            </a:r>
            <a:r>
              <a:rPr lang="el-GR" sz="2000" dirty="0" smtClean="0"/>
              <a:t>(άτομα ,μόρια , ιόντα </a:t>
            </a:r>
            <a:r>
              <a:rPr lang="el-GR" sz="2000" dirty="0" err="1" smtClean="0"/>
              <a:t>κλπ</a:t>
            </a:r>
            <a:r>
              <a:rPr lang="el-GR" sz="2000" dirty="0" smtClean="0"/>
              <a:t>) και αντιστρόφως.</a:t>
            </a:r>
            <a:endParaRPr lang="el-GR" sz="2000" dirty="0"/>
          </a:p>
        </p:txBody>
      </p:sp>
    </p:spTree>
    <p:extLst>
      <p:ext uri="{BB962C8B-B14F-4D97-AF65-F5344CB8AC3E}">
        <p14:creationId xmlns:p14="http://schemas.microsoft.com/office/powerpoint/2010/main" val="12379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Πώς οι μαθητές αντιλαμβάνονται την έννοια του </a:t>
            </a:r>
            <a:r>
              <a:rPr lang="en-US" dirty="0" smtClean="0"/>
              <a:t>mole .</a:t>
            </a:r>
            <a:endParaRPr lang="el-GR" dirty="0"/>
          </a:p>
        </p:txBody>
      </p:sp>
      <p:sp>
        <p:nvSpPr>
          <p:cNvPr id="3" name="Θέση κειμένου 2"/>
          <p:cNvSpPr>
            <a:spLocks noGrp="1"/>
          </p:cNvSpPr>
          <p:nvPr>
            <p:ph type="body" idx="1"/>
          </p:nvPr>
        </p:nvSpPr>
        <p:spPr/>
        <p:txBody>
          <a:bodyPr/>
          <a:lstStyle/>
          <a:p>
            <a:endParaRPr lang="el-GR" dirty="0">
              <a:solidFill>
                <a:schemeClr val="tx1"/>
              </a:solidFill>
            </a:endParaRPr>
          </a:p>
        </p:txBody>
      </p:sp>
      <p:pic>
        <p:nvPicPr>
          <p:cNvPr id="12" name="Θέση εικόνας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l="2478" r="2478"/>
          <a:stretch>
            <a:fillRect/>
          </a:stretch>
        </p:blipFill>
        <p:spPr/>
      </p:pic>
      <p:sp>
        <p:nvSpPr>
          <p:cNvPr id="5" name="Θέση κειμένου 4"/>
          <p:cNvSpPr>
            <a:spLocks noGrp="1"/>
          </p:cNvSpPr>
          <p:nvPr>
            <p:ph type="body" sz="half" idx="18"/>
          </p:nvPr>
        </p:nvSpPr>
        <p:spPr/>
        <p:txBody>
          <a:bodyPr>
            <a:normAutofit fontScale="92500" lnSpcReduction="20000"/>
          </a:bodyPr>
          <a:lstStyle/>
          <a:p>
            <a:r>
              <a:rPr lang="en-US" b="1" dirty="0" smtClean="0"/>
              <a:t>1)</a:t>
            </a:r>
            <a:r>
              <a:rPr lang="el-GR" b="1" dirty="0" smtClean="0"/>
              <a:t>Εδώ πρέπει να τονίσουμε ότι το </a:t>
            </a:r>
            <a:r>
              <a:rPr lang="en-US" b="1" dirty="0" smtClean="0"/>
              <a:t>mole </a:t>
            </a:r>
            <a:r>
              <a:rPr lang="el-GR" b="1" dirty="0" smtClean="0"/>
              <a:t>είναι ο τρόπος που μπορούμε να συνδέσουμε την μάζα τον όγκο και τον αριθμό των στοιχειωδών σωματιδίων </a:t>
            </a:r>
            <a:endParaRPr lang="el-GR" b="1" dirty="0"/>
          </a:p>
        </p:txBody>
      </p:sp>
      <p:sp>
        <p:nvSpPr>
          <p:cNvPr id="6" name="Θέση κειμένου 5"/>
          <p:cNvSpPr>
            <a:spLocks noGrp="1"/>
          </p:cNvSpPr>
          <p:nvPr>
            <p:ph type="body" sz="quarter" idx="3"/>
          </p:nvPr>
        </p:nvSpPr>
        <p:spPr/>
        <p:txBody>
          <a:bodyPr/>
          <a:lstStyle/>
          <a:p>
            <a:endParaRPr lang="el-GR"/>
          </a:p>
        </p:txBody>
      </p:sp>
      <p:pic>
        <p:nvPicPr>
          <p:cNvPr id="13" name="Θέση εικόνας 12"/>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478" r="2478"/>
          <a:stretch>
            <a:fillRect/>
          </a:stretch>
        </p:blipFill>
        <p:spPr/>
      </p:pic>
      <p:sp>
        <p:nvSpPr>
          <p:cNvPr id="8" name="Θέση κειμένου 7"/>
          <p:cNvSpPr>
            <a:spLocks noGrp="1"/>
          </p:cNvSpPr>
          <p:nvPr>
            <p:ph type="body" sz="half" idx="19"/>
          </p:nvPr>
        </p:nvSpPr>
        <p:spPr/>
        <p:txBody>
          <a:bodyPr>
            <a:noAutofit/>
          </a:bodyPr>
          <a:lstStyle/>
          <a:p>
            <a:r>
              <a:rPr lang="en-US" sz="1100" b="1" dirty="0" smtClean="0"/>
              <a:t>1)1 mole </a:t>
            </a:r>
            <a:r>
              <a:rPr lang="el-GR" sz="1100" b="1" dirty="0" smtClean="0"/>
              <a:t>αερίου περιέχει 6,02 10</a:t>
            </a:r>
            <a:r>
              <a:rPr lang="el-GR" sz="1100" b="1" baseline="30000" dirty="0" smtClean="0"/>
              <a:t>23 </a:t>
            </a:r>
            <a:r>
              <a:rPr lang="el-GR" sz="1100" b="1" dirty="0" smtClean="0"/>
              <a:t> μόρια</a:t>
            </a:r>
          </a:p>
          <a:p>
            <a:r>
              <a:rPr lang="en-US" sz="1100" b="1" dirty="0" smtClean="0"/>
              <a:t>2)1 mole</a:t>
            </a:r>
            <a:r>
              <a:rPr lang="el-GR" sz="1100" b="1" dirty="0" smtClean="0"/>
              <a:t> αερίου καταλαμβάνει όγκο 22,4</a:t>
            </a:r>
            <a:r>
              <a:rPr lang="en-US" sz="1100" b="1" dirty="0" smtClean="0"/>
              <a:t>L</a:t>
            </a:r>
            <a:r>
              <a:rPr lang="el-GR" sz="1100" b="1" dirty="0" smtClean="0"/>
              <a:t> σε συνθήκες 0</a:t>
            </a:r>
            <a:r>
              <a:rPr lang="en-US" sz="1100" b="1" baseline="30000" dirty="0" smtClean="0"/>
              <a:t>0</a:t>
            </a:r>
            <a:r>
              <a:rPr lang="en-US" sz="1100" b="1" dirty="0" smtClean="0"/>
              <a:t> C</a:t>
            </a:r>
            <a:r>
              <a:rPr lang="el-GR" sz="1100" b="1" dirty="0" smtClean="0"/>
              <a:t> και πίεση</a:t>
            </a:r>
            <a:r>
              <a:rPr lang="en-US" sz="1100" b="1" dirty="0" smtClean="0"/>
              <a:t> 1Atm</a:t>
            </a:r>
            <a:r>
              <a:rPr lang="el-GR" sz="1100" b="1" dirty="0" smtClean="0"/>
              <a:t> </a:t>
            </a:r>
            <a:r>
              <a:rPr lang="en-US" sz="1100" b="1" dirty="0" smtClean="0"/>
              <a:t>(</a:t>
            </a:r>
            <a:r>
              <a:rPr lang="el-GR" sz="1100" b="1" dirty="0" smtClean="0"/>
              <a:t>συνθήκες </a:t>
            </a:r>
            <a:r>
              <a:rPr lang="en-US" sz="1100" b="1" dirty="0" smtClean="0"/>
              <a:t>STP)</a:t>
            </a:r>
            <a:endParaRPr lang="en-US" sz="1100" b="1" dirty="0"/>
          </a:p>
          <a:p>
            <a:r>
              <a:rPr lang="en-US" sz="1100" b="1" dirty="0" smtClean="0"/>
              <a:t>3)1mole </a:t>
            </a:r>
            <a:r>
              <a:rPr lang="el-GR" sz="1100" b="1" dirty="0" smtClean="0"/>
              <a:t>έχει μάζα σε </a:t>
            </a:r>
            <a:r>
              <a:rPr lang="en-US" sz="1100" b="1" dirty="0" smtClean="0"/>
              <a:t>g </a:t>
            </a:r>
            <a:r>
              <a:rPr lang="el-GR" sz="1100" b="1" dirty="0" smtClean="0"/>
              <a:t>και ονομάζεται μοριακή μάζα και είναι ίση με την τιμή του μοριακού βάρους που </a:t>
            </a:r>
            <a:r>
              <a:rPr lang="el-GR" sz="1100" b="1" dirty="0" err="1" smtClean="0"/>
              <a:t>μετρίεται</a:t>
            </a:r>
            <a:r>
              <a:rPr lang="el-GR" sz="1100" b="1" dirty="0" smtClean="0"/>
              <a:t> όμως  σε </a:t>
            </a:r>
            <a:r>
              <a:rPr lang="en-US" sz="1100" b="1" dirty="0" err="1" smtClean="0"/>
              <a:t>amu</a:t>
            </a:r>
            <a:endParaRPr lang="el-GR" sz="1100" b="1" dirty="0"/>
          </a:p>
        </p:txBody>
      </p:sp>
      <p:sp>
        <p:nvSpPr>
          <p:cNvPr id="9" name="Θέση κειμένου 8"/>
          <p:cNvSpPr>
            <a:spLocks noGrp="1"/>
          </p:cNvSpPr>
          <p:nvPr>
            <p:ph type="body" sz="quarter" idx="13"/>
          </p:nvPr>
        </p:nvSpPr>
        <p:spPr/>
        <p:txBody>
          <a:bodyPr/>
          <a:lstStyle/>
          <a:p>
            <a:endParaRPr lang="el-GR"/>
          </a:p>
        </p:txBody>
      </p:sp>
      <p:pic>
        <p:nvPicPr>
          <p:cNvPr id="14" name="Θέση εικόνας 13"/>
          <p:cNvPicPr>
            <a:picLocks noGrp="1" noChangeAspect="1"/>
          </p:cNvPicPr>
          <p:nvPr>
            <p:ph type="pic" idx="22"/>
          </p:nvPr>
        </p:nvPicPr>
        <p:blipFill>
          <a:blip r:embed="rId4" cstate="print">
            <a:extLst>
              <a:ext uri="{28A0092B-C50C-407E-A947-70E740481C1C}">
                <a14:useLocalDpi xmlns:a14="http://schemas.microsoft.com/office/drawing/2010/main" val="0"/>
              </a:ext>
            </a:extLst>
          </a:blip>
          <a:srcRect l="2478" r="2478"/>
          <a:stretch>
            <a:fillRect/>
          </a:stretch>
        </p:blipFill>
        <p:spPr/>
      </p:pic>
      <p:sp>
        <p:nvSpPr>
          <p:cNvPr id="11" name="Θέση κειμένου 10"/>
          <p:cNvSpPr>
            <a:spLocks noGrp="1"/>
          </p:cNvSpPr>
          <p:nvPr>
            <p:ph type="body" sz="half" idx="20"/>
          </p:nvPr>
        </p:nvSpPr>
        <p:spPr/>
        <p:txBody>
          <a:bodyPr>
            <a:normAutofit/>
          </a:bodyPr>
          <a:lstStyle/>
          <a:p>
            <a:r>
              <a:rPr lang="en-US" b="1" dirty="0">
                <a:solidFill>
                  <a:srgbClr val="FF0000"/>
                </a:solidFill>
              </a:rPr>
              <a:t>1 </a:t>
            </a:r>
            <a:r>
              <a:rPr lang="en-US" b="1" dirty="0" smtClean="0">
                <a:solidFill>
                  <a:srgbClr val="FF0000"/>
                </a:solidFill>
              </a:rPr>
              <a:t>mole</a:t>
            </a:r>
            <a:r>
              <a:rPr lang="el-GR" b="1" dirty="0" smtClean="0">
                <a:solidFill>
                  <a:srgbClr val="FF0000"/>
                </a:solidFill>
              </a:rPr>
              <a:t> </a:t>
            </a:r>
            <a:r>
              <a:rPr lang="en-US" b="1" baseline="-25000" dirty="0" smtClean="0">
                <a:solidFill>
                  <a:srgbClr val="FF0000"/>
                </a:solidFill>
              </a:rPr>
              <a:t>12 </a:t>
            </a:r>
            <a:r>
              <a:rPr lang="en-US" b="1" dirty="0" smtClean="0">
                <a:solidFill>
                  <a:srgbClr val="FF0000"/>
                </a:solidFill>
              </a:rPr>
              <a:t>C </a:t>
            </a:r>
            <a:r>
              <a:rPr lang="el-GR" b="1" dirty="0" smtClean="0">
                <a:solidFill>
                  <a:srgbClr val="FF0000"/>
                </a:solidFill>
              </a:rPr>
              <a:t>περιέχει </a:t>
            </a:r>
            <a:r>
              <a:rPr lang="el-GR" b="1" dirty="0">
                <a:solidFill>
                  <a:srgbClr val="FF0000"/>
                </a:solidFill>
              </a:rPr>
              <a:t>6,02 10</a:t>
            </a:r>
            <a:r>
              <a:rPr lang="el-GR" b="1" baseline="30000" dirty="0">
                <a:solidFill>
                  <a:srgbClr val="FF0000"/>
                </a:solidFill>
              </a:rPr>
              <a:t>23 </a:t>
            </a:r>
            <a:r>
              <a:rPr lang="el-GR" b="1" baseline="30000" dirty="0" smtClean="0">
                <a:solidFill>
                  <a:srgbClr val="FF0000"/>
                </a:solidFill>
              </a:rPr>
              <a:t> </a:t>
            </a:r>
            <a:r>
              <a:rPr lang="el-GR" b="1" dirty="0" smtClean="0">
                <a:solidFill>
                  <a:srgbClr val="FF0000"/>
                </a:solidFill>
              </a:rPr>
              <a:t> άτομα</a:t>
            </a:r>
            <a:r>
              <a:rPr lang="en-US" b="1" dirty="0" smtClean="0">
                <a:solidFill>
                  <a:srgbClr val="FF0000"/>
                </a:solidFill>
              </a:rPr>
              <a:t> </a:t>
            </a:r>
            <a:r>
              <a:rPr lang="en-US" b="1" baseline="-25000" dirty="0">
                <a:solidFill>
                  <a:srgbClr val="FF0000"/>
                </a:solidFill>
              </a:rPr>
              <a:t>12 </a:t>
            </a:r>
            <a:r>
              <a:rPr lang="en-US" b="1" dirty="0" smtClean="0">
                <a:solidFill>
                  <a:srgbClr val="FF0000"/>
                </a:solidFill>
              </a:rPr>
              <a:t>C</a:t>
            </a:r>
            <a:r>
              <a:rPr lang="el-GR" b="1" dirty="0" smtClean="0">
                <a:solidFill>
                  <a:srgbClr val="FF0000"/>
                </a:solidFill>
              </a:rPr>
              <a:t> και ζυγίζει 12</a:t>
            </a:r>
            <a:r>
              <a:rPr lang="en-US" b="1" dirty="0" smtClean="0">
                <a:solidFill>
                  <a:srgbClr val="FF0000"/>
                </a:solidFill>
              </a:rPr>
              <a:t> g</a:t>
            </a:r>
            <a:r>
              <a:rPr lang="el-GR" b="1" dirty="0" smtClean="0">
                <a:solidFill>
                  <a:srgbClr val="FF0000"/>
                </a:solidFill>
              </a:rPr>
              <a:t> . Δίνεται ότι το</a:t>
            </a:r>
            <a:r>
              <a:rPr lang="en-US" b="1" dirty="0" smtClean="0">
                <a:solidFill>
                  <a:srgbClr val="FF0000"/>
                </a:solidFill>
              </a:rPr>
              <a:t> </a:t>
            </a:r>
            <a:r>
              <a:rPr lang="en-US" b="1" dirty="0" err="1" smtClean="0">
                <a:solidFill>
                  <a:srgbClr val="FF0000"/>
                </a:solidFill>
              </a:rPr>
              <a:t>Ar</a:t>
            </a:r>
            <a:r>
              <a:rPr lang="el-GR" b="1" dirty="0" smtClean="0">
                <a:solidFill>
                  <a:srgbClr val="FF0000"/>
                </a:solidFill>
              </a:rPr>
              <a:t> του είναι 12</a:t>
            </a:r>
            <a:r>
              <a:rPr lang="en-US" b="1" dirty="0" smtClean="0">
                <a:solidFill>
                  <a:srgbClr val="FF0000"/>
                </a:solidFill>
              </a:rPr>
              <a:t> </a:t>
            </a:r>
            <a:r>
              <a:rPr lang="en-US" b="1" dirty="0" err="1" smtClean="0">
                <a:solidFill>
                  <a:srgbClr val="FF0000"/>
                </a:solidFill>
              </a:rPr>
              <a:t>amu</a:t>
            </a:r>
            <a:endParaRPr lang="el-GR" b="1" dirty="0">
              <a:solidFill>
                <a:srgbClr val="FF0000"/>
              </a:solidFill>
            </a:endParaRPr>
          </a:p>
        </p:txBody>
      </p:sp>
    </p:spTree>
    <p:extLst>
      <p:ext uri="{BB962C8B-B14F-4D97-AF65-F5344CB8AC3E}">
        <p14:creationId xmlns:p14="http://schemas.microsoft.com/office/powerpoint/2010/main" val="20648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ΒΙΒΛΙΟΓΡΑΦΙΑ</a:t>
            </a:r>
            <a:endParaRPr lang="el-GR" dirty="0"/>
          </a:p>
        </p:txBody>
      </p:sp>
      <p:sp>
        <p:nvSpPr>
          <p:cNvPr id="3" name="Θέση περιεχομένου 2"/>
          <p:cNvSpPr>
            <a:spLocks noGrp="1"/>
          </p:cNvSpPr>
          <p:nvPr>
            <p:ph idx="1"/>
          </p:nvPr>
        </p:nvSpPr>
        <p:spPr/>
        <p:txBody>
          <a:bodyPr/>
          <a:lstStyle/>
          <a:p>
            <a:r>
              <a:rPr lang="el-GR" dirty="0" smtClean="0"/>
              <a:t>1</a:t>
            </a:r>
            <a:r>
              <a:rPr lang="en-US" dirty="0" smtClean="0"/>
              <a:t>)https</a:t>
            </a:r>
            <a:r>
              <a:rPr lang="en-US" dirty="0"/>
              <a:t>://www.youtube.com/watch?v=S2AM3ZSMNxU&amp;t=518s</a:t>
            </a:r>
            <a:r>
              <a:rPr lang="el-GR" dirty="0" smtClean="0"/>
              <a:t>)</a:t>
            </a:r>
            <a:r>
              <a:rPr lang="en-US" dirty="0" err="1" smtClean="0"/>
              <a:t>Socratica</a:t>
            </a:r>
            <a:endParaRPr lang="el-GR" dirty="0" smtClean="0"/>
          </a:p>
          <a:p>
            <a:r>
              <a:rPr lang="en-US" dirty="0"/>
              <a:t>2</a:t>
            </a:r>
            <a:r>
              <a:rPr lang="el-GR" dirty="0" smtClean="0"/>
              <a:t>)</a:t>
            </a:r>
            <a:r>
              <a:rPr lang="en-US" dirty="0" err="1" smtClean="0"/>
              <a:t>Mr</a:t>
            </a:r>
            <a:r>
              <a:rPr lang="en-US" dirty="0" smtClean="0"/>
              <a:t> Causey’s video academy (moles and chemical equations</a:t>
            </a:r>
          </a:p>
          <a:p>
            <a:r>
              <a:rPr lang="en-US" dirty="0" smtClean="0"/>
              <a:t>3)virtual </a:t>
            </a:r>
            <a:r>
              <a:rPr lang="en-US" dirty="0" err="1" smtClean="0"/>
              <a:t>school.explanation</a:t>
            </a:r>
            <a:r>
              <a:rPr lang="en-US" dirty="0" smtClean="0"/>
              <a:t> by Chris </a:t>
            </a:r>
            <a:r>
              <a:rPr lang="en-US" dirty="0" err="1" smtClean="0"/>
              <a:t>Raynerd</a:t>
            </a:r>
            <a:endParaRPr lang="en-US" dirty="0" smtClean="0"/>
          </a:p>
          <a:p>
            <a:r>
              <a:rPr lang="en-US" dirty="0" smtClean="0"/>
              <a:t>4)</a:t>
            </a:r>
            <a:r>
              <a:rPr lang="en-US" dirty="0" err="1" smtClean="0"/>
              <a:t>Flinn</a:t>
            </a:r>
            <a:r>
              <a:rPr lang="en-US" dirty="0" smtClean="0"/>
              <a:t> scientific Best practices for deep </a:t>
            </a:r>
            <a:r>
              <a:rPr lang="en-US" dirty="0" err="1" smtClean="0"/>
              <a:t>teachingchemistry</a:t>
            </a:r>
            <a:endParaRPr lang="en-US" dirty="0" smtClean="0"/>
          </a:p>
          <a:p>
            <a:r>
              <a:rPr lang="en-US" dirty="0" smtClean="0"/>
              <a:t>5)</a:t>
            </a:r>
            <a:r>
              <a:rPr lang="el-GR" dirty="0" smtClean="0"/>
              <a:t>Σ</a:t>
            </a:r>
            <a:r>
              <a:rPr lang="en-US" dirty="0" smtClean="0"/>
              <a:t>.</a:t>
            </a:r>
            <a:r>
              <a:rPr lang="el-GR" dirty="0" smtClean="0"/>
              <a:t>Μαυρόπουλος Μ .&amp; ΚΑΠΕΤΑΝΟΥ Ε.(1998) .ΧΗΜΕΙΑ Α’ ΛΥΚΕΙΟΥ ΟΕΔΒ</a:t>
            </a:r>
          </a:p>
          <a:p>
            <a:r>
              <a:rPr lang="el-GR" dirty="0" smtClean="0"/>
              <a:t>6)</a:t>
            </a:r>
            <a:r>
              <a:rPr lang="en-US" dirty="0" smtClean="0"/>
              <a:t>Krishnan S&amp; HOWE A. The mole concept. JCE , </a:t>
            </a:r>
            <a:r>
              <a:rPr lang="en-US" dirty="0" err="1" smtClean="0"/>
              <a:t>vol</a:t>
            </a:r>
            <a:r>
              <a:rPr lang="en-US" dirty="0" smtClean="0"/>
              <a:t> . 71</a:t>
            </a:r>
            <a:endParaRPr lang="el-GR" dirty="0" smtClean="0"/>
          </a:p>
          <a:p>
            <a:endParaRPr lang="el-GR" dirty="0"/>
          </a:p>
        </p:txBody>
      </p:sp>
    </p:spTree>
    <p:extLst>
      <p:ext uri="{BB962C8B-B14F-4D97-AF65-F5344CB8AC3E}">
        <p14:creationId xmlns:p14="http://schemas.microsoft.com/office/powerpoint/2010/main" val="249252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ΔΙΔΑΚΤΙΚΑ ΕΡΓΑΛΕΙΑ ΚΑΙ ΥΛΙΚΑ</a:t>
            </a:r>
            <a:endParaRPr lang="el-GR" b="1" dirty="0"/>
          </a:p>
        </p:txBody>
      </p:sp>
      <p:sp>
        <p:nvSpPr>
          <p:cNvPr id="3" name="Θέση περιεχομένου 2"/>
          <p:cNvSpPr>
            <a:spLocks noGrp="1"/>
          </p:cNvSpPr>
          <p:nvPr>
            <p:ph idx="1"/>
          </p:nvPr>
        </p:nvSpPr>
        <p:spPr/>
        <p:txBody>
          <a:bodyPr/>
          <a:lstStyle/>
          <a:p>
            <a:r>
              <a:rPr lang="el-GR" sz="2000" dirty="0" smtClean="0"/>
              <a:t>1)δοκιμαστικοί σωλήνες 2)μπαλόνια 3)υδροχλωρικό οξύ 4)μαγειρική σόδα 5)ζυγαριά 6) νερό 7)ζάχαρη 8)μαγειρικό αλάτι 9)πλαστικά ποτήρια </a:t>
            </a:r>
          </a:p>
          <a:p>
            <a:r>
              <a:rPr lang="el-GR" sz="2000" dirty="0" smtClean="0"/>
              <a:t>Φύλλο εργασίας</a:t>
            </a:r>
          </a:p>
          <a:p>
            <a:endParaRPr lang="el-GR" sz="2000" dirty="0"/>
          </a:p>
          <a:p>
            <a:endParaRPr lang="el-GR" dirty="0" smtClean="0"/>
          </a:p>
          <a:p>
            <a:endParaRPr lang="el-GR" dirty="0"/>
          </a:p>
        </p:txBody>
      </p:sp>
      <p:pic>
        <p:nvPicPr>
          <p:cNvPr id="4" name="Εικόνα 3"/>
          <p:cNvPicPr>
            <a:picLocks noChangeAspect="1"/>
          </p:cNvPicPr>
          <p:nvPr/>
        </p:nvPicPr>
        <p:blipFill>
          <a:blip r:embed="rId2"/>
          <a:stretch>
            <a:fillRect/>
          </a:stretch>
        </p:blipFill>
        <p:spPr>
          <a:xfrm>
            <a:off x="3887547" y="4146879"/>
            <a:ext cx="3019425" cy="1514475"/>
          </a:xfrm>
          <a:prstGeom prst="rect">
            <a:avLst/>
          </a:prstGeom>
        </p:spPr>
      </p:pic>
      <p:pic>
        <p:nvPicPr>
          <p:cNvPr id="6" name="Εικόνα 5"/>
          <p:cNvPicPr>
            <a:picLocks noChangeAspect="1"/>
          </p:cNvPicPr>
          <p:nvPr/>
        </p:nvPicPr>
        <p:blipFill>
          <a:blip r:embed="rId3"/>
          <a:stretch>
            <a:fillRect/>
          </a:stretch>
        </p:blipFill>
        <p:spPr>
          <a:xfrm>
            <a:off x="7068388" y="3906057"/>
            <a:ext cx="2676525" cy="1704975"/>
          </a:xfrm>
          <a:prstGeom prst="rect">
            <a:avLst/>
          </a:prstGeom>
        </p:spPr>
      </p:pic>
    </p:spTree>
    <p:extLst>
      <p:ext uri="{BB962C8B-B14F-4D97-AF65-F5344CB8AC3E}">
        <p14:creationId xmlns:p14="http://schemas.microsoft.com/office/powerpoint/2010/main" val="37560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ΠΟΡΕΙΑ ΔΙΔΑΣΚΑΛΙΑΣ 1</a:t>
            </a:r>
            <a:endParaRPr lang="el-GR" b="1" dirty="0"/>
          </a:p>
        </p:txBody>
      </p:sp>
      <p:sp>
        <p:nvSpPr>
          <p:cNvPr id="3" name="Θέση περιεχομένου 2"/>
          <p:cNvSpPr>
            <a:spLocks noGrp="1"/>
          </p:cNvSpPr>
          <p:nvPr>
            <p:ph sz="half" idx="1"/>
          </p:nvPr>
        </p:nvSpPr>
        <p:spPr/>
        <p:txBody>
          <a:bodyPr>
            <a:normAutofit/>
          </a:bodyPr>
          <a:lstStyle/>
          <a:p>
            <a:r>
              <a:rPr lang="el-GR" sz="2000" b="1" dirty="0" smtClean="0"/>
              <a:t>ΔΙΔΑΚΤΙΚΕΣ ΕΝΕΡΓΕΙΕΣ</a:t>
            </a:r>
          </a:p>
          <a:p>
            <a:pPr marL="0" indent="0">
              <a:buNone/>
            </a:pPr>
            <a:r>
              <a:rPr lang="el-GR" sz="2000" dirty="0" smtClean="0"/>
              <a:t>1)</a:t>
            </a:r>
            <a:r>
              <a:rPr lang="el-GR" sz="2000" dirty="0" err="1" smtClean="0"/>
              <a:t>Προαπαιτούμενες</a:t>
            </a:r>
            <a:r>
              <a:rPr lang="el-GR" sz="2000" dirty="0" smtClean="0"/>
              <a:t> γνώσεις :Γίνεται αναφορά στην&lt;&lt; επιστημονική γραφή&gt;&gt; ορισμένων αριθμών. Πχ 0</a:t>
            </a:r>
            <a:r>
              <a:rPr lang="en-US" sz="2000" dirty="0" smtClean="0"/>
              <a:t>,</a:t>
            </a:r>
            <a:r>
              <a:rPr lang="el-GR" sz="2000" dirty="0" smtClean="0"/>
              <a:t>0000003, </a:t>
            </a:r>
          </a:p>
          <a:p>
            <a:pPr marL="0" indent="0">
              <a:buNone/>
            </a:pPr>
            <a:r>
              <a:rPr lang="el-GR" sz="2000" dirty="0" smtClean="0"/>
              <a:t>602000000000000000000000, 0,0000099</a:t>
            </a:r>
          </a:p>
        </p:txBody>
      </p:sp>
      <p:sp>
        <p:nvSpPr>
          <p:cNvPr id="4" name="Θέση περιεχομένου 3"/>
          <p:cNvSpPr>
            <a:spLocks noGrp="1"/>
          </p:cNvSpPr>
          <p:nvPr>
            <p:ph sz="half" idx="2"/>
          </p:nvPr>
        </p:nvSpPr>
        <p:spPr/>
        <p:txBody>
          <a:bodyPr/>
          <a:lstStyle/>
          <a:p>
            <a:r>
              <a:rPr lang="el-GR" b="1" dirty="0" smtClean="0"/>
              <a:t>Ενέργειες μαθητών :</a:t>
            </a:r>
          </a:p>
          <a:p>
            <a:r>
              <a:rPr lang="el-GR" dirty="0" smtClean="0"/>
              <a:t>1)Γράφουν οι μαθητές τους αριθμούς αυτούς με &lt;&lt;επιστημονικό τρόπο&gt;&gt; </a:t>
            </a:r>
            <a:r>
              <a:rPr lang="el-GR" dirty="0" err="1" smtClean="0"/>
              <a:t>π.χ</a:t>
            </a:r>
            <a:endParaRPr lang="el-GR" dirty="0" smtClean="0"/>
          </a:p>
          <a:p>
            <a:r>
              <a:rPr lang="el-GR" dirty="0" smtClean="0"/>
              <a:t>0,0000003=3Χ10</a:t>
            </a:r>
            <a:r>
              <a:rPr lang="el-GR" baseline="30000" dirty="0" smtClean="0"/>
              <a:t>-7</a:t>
            </a:r>
            <a:r>
              <a:rPr lang="el-GR" dirty="0" smtClean="0"/>
              <a:t> </a:t>
            </a:r>
            <a:r>
              <a:rPr lang="el-GR" dirty="0" err="1" smtClean="0"/>
              <a:t>κλπ</a:t>
            </a:r>
            <a:endParaRPr lang="en-US" dirty="0" smtClean="0"/>
          </a:p>
          <a:p>
            <a:r>
              <a:rPr lang="el-GR" dirty="0" smtClean="0"/>
              <a:t>2) Οι μαθητές σχεδιάζουν σε διαφάνεια το άτομο και στη συνέχεια ένα μόριο π.χ. του νερού.</a:t>
            </a:r>
          </a:p>
          <a:p>
            <a:endParaRPr lang="en-US" dirty="0" smtClean="0"/>
          </a:p>
          <a:p>
            <a:endParaRPr lang="el-GR" dirty="0"/>
          </a:p>
        </p:txBody>
      </p:sp>
    </p:spTree>
    <p:extLst>
      <p:ext uri="{BB962C8B-B14F-4D97-AF65-F5344CB8AC3E}">
        <p14:creationId xmlns:p14="http://schemas.microsoft.com/office/powerpoint/2010/main" val="40046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ΣΧΗΜΑΤΑ ΜΑΘΗΤΩΝ ΓΙΑ ΤΟ </a:t>
            </a:r>
            <a:br>
              <a:rPr lang="el-GR" b="1" dirty="0" smtClean="0"/>
            </a:br>
            <a:r>
              <a:rPr lang="el-GR" b="1" dirty="0" smtClean="0"/>
              <a:t>ΑΤΟΜΟ </a:t>
            </a:r>
            <a:endParaRPr lang="el-GR" b="1" dirty="0"/>
          </a:p>
        </p:txBody>
      </p:sp>
      <p:sp>
        <p:nvSpPr>
          <p:cNvPr id="3" name="Θέση κειμένου 2"/>
          <p:cNvSpPr>
            <a:spLocks noGrp="1"/>
          </p:cNvSpPr>
          <p:nvPr>
            <p:ph type="body" idx="1"/>
          </p:nvPr>
        </p:nvSpPr>
        <p:spPr/>
        <p:txBody>
          <a:bodyPr/>
          <a:lstStyle/>
          <a:p>
            <a:r>
              <a:rPr lang="el-GR" b="1" dirty="0" smtClean="0">
                <a:solidFill>
                  <a:schemeClr val="tx1"/>
                </a:solidFill>
              </a:rPr>
              <a:t>ΜΑΘΗΤΗΣ 1</a:t>
            </a:r>
            <a:endParaRPr lang="el-GR" b="1" dirty="0">
              <a:solidFill>
                <a:schemeClr val="tx1"/>
              </a:solidFill>
            </a:endParaRPr>
          </a:p>
        </p:txBody>
      </p:sp>
      <p:pic>
        <p:nvPicPr>
          <p:cNvPr id="12" name="Θέση εικόνας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l="2503" r="2503"/>
          <a:stretch>
            <a:fillRect/>
          </a:stretch>
        </p:blipFill>
        <p:spPr/>
      </p:pic>
      <p:sp>
        <p:nvSpPr>
          <p:cNvPr id="5" name="Θέση κειμένου 4"/>
          <p:cNvSpPr>
            <a:spLocks noGrp="1"/>
          </p:cNvSpPr>
          <p:nvPr>
            <p:ph type="body" sz="half" idx="18"/>
          </p:nvPr>
        </p:nvSpPr>
        <p:spPr/>
        <p:txBody>
          <a:bodyPr>
            <a:normAutofit/>
          </a:bodyPr>
          <a:lstStyle/>
          <a:p>
            <a:r>
              <a:rPr lang="el-GR" sz="1600" dirty="0" smtClean="0"/>
              <a:t>Σχεδιάζει ένα άτομο </a:t>
            </a:r>
            <a:endParaRPr lang="el-GR" sz="1600" dirty="0"/>
          </a:p>
        </p:txBody>
      </p:sp>
      <p:sp>
        <p:nvSpPr>
          <p:cNvPr id="6" name="Θέση κειμένου 5"/>
          <p:cNvSpPr>
            <a:spLocks noGrp="1"/>
          </p:cNvSpPr>
          <p:nvPr>
            <p:ph type="body" sz="quarter" idx="3"/>
          </p:nvPr>
        </p:nvSpPr>
        <p:spPr/>
        <p:txBody>
          <a:bodyPr/>
          <a:lstStyle/>
          <a:p>
            <a:r>
              <a:rPr lang="el-GR" b="1" dirty="0" smtClean="0">
                <a:solidFill>
                  <a:schemeClr val="tx1"/>
                </a:solidFill>
              </a:rPr>
              <a:t>ΜΑΘΗΤΗΣ 2</a:t>
            </a:r>
            <a:endParaRPr lang="el-GR" b="1" dirty="0">
              <a:solidFill>
                <a:schemeClr val="tx1"/>
              </a:solidFill>
            </a:endParaRPr>
          </a:p>
        </p:txBody>
      </p:sp>
      <p:pic>
        <p:nvPicPr>
          <p:cNvPr id="13" name="Θέση εικόνας 12"/>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478" r="2478"/>
          <a:stretch>
            <a:fillRect/>
          </a:stretch>
        </p:blipFill>
        <p:spPr/>
      </p:pic>
      <p:sp>
        <p:nvSpPr>
          <p:cNvPr id="8" name="Θέση κειμένου 7"/>
          <p:cNvSpPr>
            <a:spLocks noGrp="1"/>
          </p:cNvSpPr>
          <p:nvPr>
            <p:ph type="body" sz="half" idx="19"/>
          </p:nvPr>
        </p:nvSpPr>
        <p:spPr/>
        <p:txBody>
          <a:bodyPr>
            <a:normAutofit/>
          </a:bodyPr>
          <a:lstStyle/>
          <a:p>
            <a:r>
              <a:rPr lang="el-GR" sz="1600" dirty="0" smtClean="0"/>
              <a:t>Σχεδιάζει ένα άτομο </a:t>
            </a:r>
            <a:endParaRPr lang="el-GR" sz="1600" dirty="0"/>
          </a:p>
        </p:txBody>
      </p:sp>
      <p:sp>
        <p:nvSpPr>
          <p:cNvPr id="9" name="Θέση κειμένου 8"/>
          <p:cNvSpPr>
            <a:spLocks noGrp="1"/>
          </p:cNvSpPr>
          <p:nvPr>
            <p:ph type="body" sz="quarter" idx="13"/>
          </p:nvPr>
        </p:nvSpPr>
        <p:spPr/>
        <p:txBody>
          <a:bodyPr/>
          <a:lstStyle/>
          <a:p>
            <a:r>
              <a:rPr lang="el-GR" b="1" dirty="0" smtClean="0">
                <a:solidFill>
                  <a:schemeClr val="tx1"/>
                </a:solidFill>
              </a:rPr>
              <a:t>ΜΑΘΗΤΗΣ 3</a:t>
            </a:r>
            <a:endParaRPr lang="el-GR" b="1" dirty="0">
              <a:solidFill>
                <a:schemeClr val="tx1"/>
              </a:solidFill>
            </a:endParaRPr>
          </a:p>
        </p:txBody>
      </p:sp>
      <p:pic>
        <p:nvPicPr>
          <p:cNvPr id="16" name="Θέση εικόνας 15"/>
          <p:cNvPicPr>
            <a:picLocks noGrp="1" noChangeAspect="1"/>
          </p:cNvPicPr>
          <p:nvPr>
            <p:ph type="pic" idx="22"/>
          </p:nvPr>
        </p:nvPicPr>
        <p:blipFill>
          <a:blip r:embed="rId4" cstate="print">
            <a:extLst>
              <a:ext uri="{28A0092B-C50C-407E-A947-70E740481C1C}">
                <a14:useLocalDpi xmlns:a14="http://schemas.microsoft.com/office/drawing/2010/main" val="0"/>
              </a:ext>
            </a:extLst>
          </a:blip>
          <a:srcRect l="2503" r="2503"/>
          <a:stretch>
            <a:fillRect/>
          </a:stretch>
        </p:blipFill>
        <p:spPr/>
      </p:pic>
      <p:sp>
        <p:nvSpPr>
          <p:cNvPr id="11" name="Θέση κειμένου 10"/>
          <p:cNvSpPr>
            <a:spLocks noGrp="1"/>
          </p:cNvSpPr>
          <p:nvPr>
            <p:ph type="body" sz="half" idx="20"/>
          </p:nvPr>
        </p:nvSpPr>
        <p:spPr/>
        <p:txBody>
          <a:bodyPr>
            <a:normAutofit/>
          </a:bodyPr>
          <a:lstStyle/>
          <a:p>
            <a:r>
              <a:rPr lang="el-GR" sz="1600" dirty="0" smtClean="0"/>
              <a:t>Σχεδιάζει ένα άτομο</a:t>
            </a:r>
            <a:endParaRPr lang="el-GR" sz="1600" dirty="0"/>
          </a:p>
        </p:txBody>
      </p:sp>
    </p:spTree>
    <p:extLst>
      <p:ext uri="{BB962C8B-B14F-4D97-AF65-F5344CB8AC3E}">
        <p14:creationId xmlns:p14="http://schemas.microsoft.com/office/powerpoint/2010/main" val="11165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ΣΧΕΔΙΟ ΜΑΘΗΤΗ </a:t>
            </a:r>
            <a:endParaRPr lang="el-GR" b="1"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81675" y="2274242"/>
            <a:ext cx="5189538" cy="2919115"/>
          </a:xfrm>
        </p:spPr>
      </p:pic>
      <p:sp>
        <p:nvSpPr>
          <p:cNvPr id="4" name="Θέση κειμένου 3"/>
          <p:cNvSpPr>
            <a:spLocks noGrp="1"/>
          </p:cNvSpPr>
          <p:nvPr>
            <p:ph type="body" sz="half" idx="2"/>
          </p:nvPr>
        </p:nvSpPr>
        <p:spPr/>
        <p:txBody>
          <a:bodyPr/>
          <a:lstStyle/>
          <a:p>
            <a:r>
              <a:rPr lang="el-GR" b="1" dirty="0" smtClean="0">
                <a:solidFill>
                  <a:schemeClr val="bg1"/>
                </a:solidFill>
              </a:rPr>
              <a:t>Διαιρώ το άτομο του</a:t>
            </a:r>
            <a:r>
              <a:rPr lang="en-US" b="1" dirty="0" smtClean="0">
                <a:solidFill>
                  <a:schemeClr val="bg1"/>
                </a:solidFill>
              </a:rPr>
              <a:t>   </a:t>
            </a:r>
            <a:r>
              <a:rPr lang="en-US" b="1" baseline="-25000" dirty="0" smtClean="0">
                <a:solidFill>
                  <a:schemeClr val="bg1"/>
                </a:solidFill>
              </a:rPr>
              <a:t>12 </a:t>
            </a:r>
            <a:r>
              <a:rPr lang="en-US" b="1" dirty="0" smtClean="0">
                <a:solidFill>
                  <a:schemeClr val="bg1"/>
                </a:solidFill>
              </a:rPr>
              <a:t>C </a:t>
            </a:r>
            <a:r>
              <a:rPr lang="el-GR" b="1" dirty="0" smtClean="0">
                <a:solidFill>
                  <a:schemeClr val="bg1"/>
                </a:solidFill>
              </a:rPr>
              <a:t> σε 12 ίσα μέρη και το 1/12 που είναι ίσο με την μάζα του ενός πρωτονίου </a:t>
            </a:r>
            <a:r>
              <a:rPr lang="en-US" b="1" dirty="0" smtClean="0">
                <a:solidFill>
                  <a:schemeClr val="bg1"/>
                </a:solidFill>
              </a:rPr>
              <a:t> </a:t>
            </a:r>
            <a:r>
              <a:rPr lang="el-GR" b="1" dirty="0" smtClean="0">
                <a:solidFill>
                  <a:schemeClr val="bg1"/>
                </a:solidFill>
              </a:rPr>
              <a:t>ή  νετρονίου είναι η μονάδα 1 </a:t>
            </a:r>
            <a:r>
              <a:rPr lang="en-US" b="1" dirty="0" err="1" smtClean="0">
                <a:solidFill>
                  <a:schemeClr val="bg1"/>
                </a:solidFill>
              </a:rPr>
              <a:t>amu</a:t>
            </a:r>
            <a:endParaRPr lang="el-GR" b="1" dirty="0">
              <a:solidFill>
                <a:schemeClr val="bg1"/>
              </a:solidFill>
            </a:endParaRPr>
          </a:p>
        </p:txBody>
      </p:sp>
    </p:spTree>
    <p:extLst>
      <p:ext uri="{BB962C8B-B14F-4D97-AF65-F5344CB8AC3E}">
        <p14:creationId xmlns:p14="http://schemas.microsoft.com/office/powerpoint/2010/main" val="190243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ΠΟΡΕΙΑ ΔΙΔΑΣΚΑΛΙΑΣ 2</a:t>
            </a:r>
            <a:endParaRPr lang="el-GR"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25" y="3755751"/>
            <a:ext cx="4136331" cy="3102249"/>
          </a:xfrm>
        </p:spPr>
      </p:pic>
      <p:sp>
        <p:nvSpPr>
          <p:cNvPr id="5" name="Ορθογώνιο 4"/>
          <p:cNvSpPr/>
          <p:nvPr/>
        </p:nvSpPr>
        <p:spPr>
          <a:xfrm>
            <a:off x="5439117" y="3512547"/>
            <a:ext cx="6096000" cy="2831544"/>
          </a:xfrm>
          <a:prstGeom prst="rect">
            <a:avLst/>
          </a:prstGeom>
        </p:spPr>
        <p:txBody>
          <a:bodyPr>
            <a:spAutoFit/>
          </a:bodyPr>
          <a:lstStyle/>
          <a:p>
            <a:r>
              <a:rPr lang="en-US" sz="2000" dirty="0" smtClean="0"/>
              <a:t>1)</a:t>
            </a:r>
            <a:r>
              <a:rPr lang="el-GR" sz="2000" dirty="0" smtClean="0"/>
              <a:t>Ορίζουμε </a:t>
            </a:r>
            <a:r>
              <a:rPr lang="el-GR" sz="2000" dirty="0"/>
              <a:t>την έννοια </a:t>
            </a:r>
            <a:r>
              <a:rPr lang="el-GR" sz="2000" b="1" dirty="0"/>
              <a:t>σχετική ατομική </a:t>
            </a:r>
            <a:r>
              <a:rPr lang="el-GR" sz="2000" b="1" dirty="0" smtClean="0"/>
              <a:t>μάζα </a:t>
            </a:r>
            <a:r>
              <a:rPr lang="en-US" sz="2000" b="1" dirty="0" err="1" smtClean="0"/>
              <a:t>Ar</a:t>
            </a:r>
            <a:r>
              <a:rPr lang="el-GR" sz="2000" b="1" dirty="0" smtClean="0"/>
              <a:t> </a:t>
            </a:r>
            <a:r>
              <a:rPr lang="el-GR" sz="2000" dirty="0"/>
              <a:t>και </a:t>
            </a:r>
            <a:r>
              <a:rPr lang="el-GR" sz="2000" b="1" dirty="0"/>
              <a:t>σχετική μοριακή μάζα </a:t>
            </a:r>
            <a:r>
              <a:rPr lang="en-US" sz="2000" b="1" dirty="0" err="1" smtClean="0"/>
              <a:t>Mr</a:t>
            </a:r>
            <a:r>
              <a:rPr lang="en-US" sz="2000" b="1" dirty="0" smtClean="0"/>
              <a:t> </a:t>
            </a:r>
            <a:r>
              <a:rPr lang="el-GR" sz="2000" dirty="0" smtClean="0"/>
              <a:t>αφού προηγουμένως έχουμε ορίσει </a:t>
            </a:r>
            <a:r>
              <a:rPr lang="el-GR" sz="2000" dirty="0"/>
              <a:t>την μονάδα ατομικής μάζας </a:t>
            </a:r>
            <a:r>
              <a:rPr lang="el-GR" sz="2000" b="1" dirty="0"/>
              <a:t>1 </a:t>
            </a:r>
            <a:r>
              <a:rPr lang="en-US" sz="2000" b="1" dirty="0" err="1"/>
              <a:t>amu</a:t>
            </a:r>
            <a:r>
              <a:rPr lang="en-US" sz="2000" b="1" dirty="0" smtClean="0"/>
              <a:t>.</a:t>
            </a:r>
          </a:p>
          <a:p>
            <a:r>
              <a:rPr lang="en-US" sz="2000" dirty="0" smtClean="0"/>
              <a:t>2)</a:t>
            </a:r>
            <a:r>
              <a:rPr lang="el-GR" sz="2000" dirty="0" smtClean="0"/>
              <a:t> </a:t>
            </a:r>
            <a:r>
              <a:rPr lang="el-GR" sz="2000" dirty="0"/>
              <a:t>Υπολογίζουν </a:t>
            </a:r>
            <a:r>
              <a:rPr lang="el-GR" sz="2000" dirty="0" smtClean="0"/>
              <a:t>μοριακά </a:t>
            </a:r>
            <a:r>
              <a:rPr lang="el-GR" sz="2000" dirty="0"/>
              <a:t>βάρη </a:t>
            </a:r>
            <a:r>
              <a:rPr lang="el-GR" sz="2000" dirty="0" smtClean="0"/>
              <a:t>αφού δοθούν </a:t>
            </a:r>
            <a:r>
              <a:rPr lang="el-GR" sz="2000" dirty="0"/>
              <a:t>τα ατομικά βάρη ορισμένων </a:t>
            </a:r>
            <a:r>
              <a:rPr lang="el-GR" sz="2000" dirty="0" smtClean="0"/>
              <a:t>στοιχείων (φύλλο εργασίας)</a:t>
            </a:r>
            <a:endParaRPr lang="en-US" sz="2000" dirty="0"/>
          </a:p>
          <a:p>
            <a:endParaRPr lang="el-GR" sz="2000" dirty="0"/>
          </a:p>
          <a:p>
            <a:endParaRPr lang="el-GR" dirty="0"/>
          </a:p>
        </p:txBody>
      </p:sp>
    </p:spTree>
    <p:extLst>
      <p:ext uri="{BB962C8B-B14F-4D97-AF65-F5344CB8AC3E}">
        <p14:creationId xmlns:p14="http://schemas.microsoft.com/office/powerpoint/2010/main" val="7079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ΣΧΕΣΗ ΜΑΖΙΚΟΥ ΑΡΙΘΜΟΥ ΚΑΙ </a:t>
            </a:r>
            <a:r>
              <a:rPr lang="en-US" dirty="0" err="1" smtClean="0"/>
              <a:t>Ar</a:t>
            </a:r>
            <a:endParaRPr lang="el-GR" dirty="0"/>
          </a:p>
        </p:txBody>
      </p:sp>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0373" y="2603500"/>
            <a:ext cx="4555066" cy="3416300"/>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1139" y="2603500"/>
            <a:ext cx="4099560" cy="3416300"/>
          </a:xfrm>
        </p:spPr>
      </p:pic>
    </p:spTree>
    <p:extLst>
      <p:ext uri="{BB962C8B-B14F-4D97-AF65-F5344CB8AC3E}">
        <p14:creationId xmlns:p14="http://schemas.microsoft.com/office/powerpoint/2010/main" val="4162180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a:bodyPr>
          <a:lstStyle/>
          <a:p>
            <a:r>
              <a:rPr lang="el-GR" sz="2000" dirty="0" smtClean="0"/>
              <a:t>Ολοκληρώνουμε με τον υπολογισμό των μοριακών βαρών.</a:t>
            </a:r>
          </a:p>
          <a:p>
            <a:r>
              <a:rPr lang="el-GR" sz="2000" dirty="0" smtClean="0"/>
              <a:t>Τα μόρια που είναι σχεδιασμένα είναι:</a:t>
            </a:r>
          </a:p>
          <a:p>
            <a:r>
              <a:rPr lang="el-GR" sz="2000" dirty="0" smtClean="0"/>
              <a:t>Ο</a:t>
            </a:r>
            <a:r>
              <a:rPr lang="el-GR" sz="2000" baseline="-25000" dirty="0" smtClean="0"/>
              <a:t>2</a:t>
            </a:r>
            <a:r>
              <a:rPr lang="el-GR" sz="2000" dirty="0" smtClean="0"/>
              <a:t> ,Η</a:t>
            </a:r>
            <a:r>
              <a:rPr lang="el-GR" sz="2000" baseline="-25000" dirty="0" smtClean="0"/>
              <a:t>2</a:t>
            </a:r>
            <a:r>
              <a:rPr lang="el-GR" sz="2000" dirty="0" smtClean="0"/>
              <a:t> ,Η</a:t>
            </a:r>
            <a:r>
              <a:rPr lang="el-GR" sz="2000" baseline="-25000" dirty="0" smtClean="0"/>
              <a:t>2</a:t>
            </a:r>
            <a:r>
              <a:rPr lang="el-GR" sz="2000" dirty="0" smtClean="0"/>
              <a:t>Ο ,</a:t>
            </a:r>
            <a:r>
              <a:rPr lang="en-US" sz="2000" dirty="0" smtClean="0"/>
              <a:t>CH</a:t>
            </a:r>
            <a:r>
              <a:rPr lang="en-US" sz="2000" baseline="-25000" dirty="0" smtClean="0"/>
              <a:t>3</a:t>
            </a:r>
            <a:r>
              <a:rPr lang="en-US" sz="2000" dirty="0" smtClean="0"/>
              <a:t>CH</a:t>
            </a:r>
            <a:r>
              <a:rPr lang="en-US" sz="2000" baseline="-25000" dirty="0" smtClean="0"/>
              <a:t>2</a:t>
            </a:r>
            <a:r>
              <a:rPr lang="en-US" sz="2000" dirty="0" smtClean="0"/>
              <a:t>OH , CO</a:t>
            </a:r>
            <a:r>
              <a:rPr lang="en-US" sz="2000" baseline="-25000" dirty="0" smtClean="0"/>
              <a:t>2</a:t>
            </a:r>
            <a:endParaRPr lang="el-GR" sz="2000" dirty="0" smtClean="0"/>
          </a:p>
          <a:p>
            <a:endParaRPr lang="el-GR" sz="2000" dirty="0"/>
          </a:p>
        </p:txBody>
      </p:sp>
      <p:pic>
        <p:nvPicPr>
          <p:cNvPr id="10" name="Θέση περιεχομένου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6969" y="3297237"/>
            <a:ext cx="2247900" cy="2028825"/>
          </a:xfrm>
        </p:spPr>
      </p:pic>
    </p:spTree>
    <p:extLst>
      <p:ext uri="{BB962C8B-B14F-4D97-AF65-F5344CB8AC3E}">
        <p14:creationId xmlns:p14="http://schemas.microsoft.com/office/powerpoint/2010/main" val="872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1014</TotalTime>
  <Words>1458</Words>
  <Application>Microsoft Office PowerPoint</Application>
  <PresentationFormat>Ευρεία οθόνη</PresentationFormat>
  <Paragraphs>92</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Century Gothic</vt:lpstr>
      <vt:lpstr>Wingdings 3</vt:lpstr>
      <vt:lpstr>Αίθουσα συσκέψεων "Ιόν"</vt:lpstr>
      <vt:lpstr>Η ΕΝΝΟΙΑ ΤΟΥ MOLE  </vt:lpstr>
      <vt:lpstr>ΣΧΕΔΙΟ ΜΑΘΗΜΑΤΟΣ :ΕΝΟΤΗΤΑ  mole</vt:lpstr>
      <vt:lpstr>ΔΙΔΑΚΤΙΚΑ ΕΡΓΑΛΕΙΑ ΚΑΙ ΥΛΙΚΑ</vt:lpstr>
      <vt:lpstr>ΠΟΡΕΙΑ ΔΙΔΑΣΚΑΛΙΑΣ 1</vt:lpstr>
      <vt:lpstr>ΣΧΗΜΑΤΑ ΜΑΘΗΤΩΝ ΓΙΑ ΤΟ  ΑΤΟΜΟ </vt:lpstr>
      <vt:lpstr>ΣΧΕΔΙΟ ΜΑΘΗΤΗ </vt:lpstr>
      <vt:lpstr>ΠΟΡΕΙΑ ΔΙΔΑΣΚΑΛΙΑΣ 2</vt:lpstr>
      <vt:lpstr>ΣΧΕΣΗ ΜΑΖΙΚΟΥ ΑΡΙΘΜΟΥ ΚΑΙ Ar</vt:lpstr>
      <vt:lpstr>Παρουσίαση του PowerPoint</vt:lpstr>
      <vt:lpstr>Ορισμός της μονάδας mole</vt:lpstr>
      <vt:lpstr>Παρουσίαση του PowerPoint</vt:lpstr>
      <vt:lpstr>Παρουσίαση του PowerPoint</vt:lpstr>
      <vt:lpstr>                         </vt:lpstr>
      <vt:lpstr>Παρουσίαση του PowerPoint</vt:lpstr>
      <vt:lpstr>ΣΧΕΣΗ ΜΑΖΑΣ ΚΑΙ ΑΡΙΘΜΟΥ AVOGADRO</vt:lpstr>
      <vt:lpstr>ΠΟΥ ΧΡΗΣΙΜΟΠΟΙΟΥΜΕ ΤΟ MOLE</vt:lpstr>
      <vt:lpstr>Ένα από τα πιο δύσκολα σημεία στη χημεία για μερικούς μαθητές είναι η έννοια του mole και η μετατροπή του σε άλλες ποσότητες. Αυτό όμως είναι βασικό για το μάθημα της χημείας. Μία προτεινόμενη μέθοδος που φαίνεται  να δουλεύει είναι το διάγραμμα                                   &lt;&lt; η πόλη του mole&gt;&gt;</vt:lpstr>
      <vt:lpstr>Μερικές φορές τα προβλήματα της χημείας δίνουν ποσότητες σε grams και ζητούν αριθμό σωματιδίων. Αλλά δεν υπάρχει τρένο από τα γραμμάρια στα σωματίδια πρώτα πρέπει να χρησιμοποιήσουμε  τη μοριακή μάζα για να βρούμε τα moles και μετά χρησιμοποιούμε τον αριθμό AVOGADRO για να βρούμε τα σωματίδια</vt:lpstr>
      <vt:lpstr>ΔΕΝ ΞΕΧΝΑΜΕ  ΣΤΟΙΧΕΙΟΜΕΤΡΙΑ</vt:lpstr>
      <vt:lpstr>Πώς οι μαθητές αντιλαμβάνονται την έννοια του mole .</vt:lpstr>
      <vt:lpstr>ΒΙΒΛΙΟΓΡΑΦΙΑ</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ΣΧΕΔΙΟ ΜΑΘΗΜΑΤΟΣ Ενότητα :mole</dc:title>
  <dc:creator>KATERINA SKALTSA Καθηγήτρια χημικός</dc:creator>
  <cp:lastModifiedBy>KATERINA SKALTSA Καθηγήτρια χημικός</cp:lastModifiedBy>
  <cp:revision>101</cp:revision>
  <dcterms:created xsi:type="dcterms:W3CDTF">2018-02-23T20:45:09Z</dcterms:created>
  <dcterms:modified xsi:type="dcterms:W3CDTF">2018-02-27T21:54:04Z</dcterms:modified>
</cp:coreProperties>
</file>