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E5881-4364-498E-B873-0E46EB2911FF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F7BAA-0EBD-43CE-B6E9-8F59785E4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339E2-1DCF-4C61-86AF-4C23C727A99A}" type="slidenum">
              <a:rPr lang="el-GR"/>
              <a:pPr/>
              <a:t>4</a:t>
            </a:fld>
            <a:endParaRPr lang="el-GR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Μεγέθυνση  μικροσκοπίου</a:t>
            </a:r>
          </a:p>
          <a:p>
            <a:r>
              <a:rPr lang="el-GR"/>
              <a:t>Μ = </a:t>
            </a:r>
            <a:r>
              <a:rPr lang="en-US"/>
              <a:t>m1 * m2</a:t>
            </a:r>
          </a:p>
          <a:p>
            <a:r>
              <a:rPr lang="el-GR"/>
              <a:t>Μεγέθυνση  μικροσκοπίου</a:t>
            </a:r>
          </a:p>
          <a:p>
            <a:r>
              <a:rPr lang="el-GR"/>
              <a:t>Μ = </a:t>
            </a:r>
            <a:r>
              <a:rPr lang="en-US"/>
              <a:t>m1 * m2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DFBF-0E28-49EC-B3EC-985B0C41A59B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9BFB-AB7D-441B-87A6-B38A470AA6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σάρωση0001"/>
          <p:cNvPicPr>
            <a:picLocks noChangeAspect="1" noChangeArrowheads="1"/>
          </p:cNvPicPr>
          <p:nvPr/>
        </p:nvPicPr>
        <p:blipFill>
          <a:blip r:embed="rId2"/>
          <a:srcRect l="9056" t="20746" b="20026"/>
          <a:stretch>
            <a:fillRect/>
          </a:stretch>
        </p:blipFill>
        <p:spPr bwMode="auto">
          <a:xfrm>
            <a:off x="1211263" y="0"/>
            <a:ext cx="635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1558925"/>
            <a:ext cx="13738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l-GR" sz="2400" b="1" u="sng"/>
              <a:t>Παρατήρηση πυρήνων σε ζωικά κύτταρα</a:t>
            </a:r>
            <a:r>
              <a:rPr lang="el-GR" sz="2400" b="1"/>
              <a:t>.</a:t>
            </a:r>
          </a:p>
          <a:p>
            <a:pPr>
              <a:tabLst>
                <a:tab pos="228600" algn="l"/>
              </a:tabLst>
            </a:pPr>
            <a:endParaRPr lang="el-GR" sz="2400" b="1"/>
          </a:p>
          <a:p>
            <a:pPr>
              <a:tabLst>
                <a:tab pos="228600" algn="l"/>
              </a:tabLst>
            </a:pPr>
            <a:r>
              <a:rPr lang="el-GR" sz="2400" b="1"/>
              <a:t> 1. Με το πλατύ άκρο μια οδοντογλυφίδας </a:t>
            </a:r>
          </a:p>
          <a:p>
            <a:pPr>
              <a:tabLst>
                <a:tab pos="228600" algn="l"/>
              </a:tabLst>
            </a:pPr>
            <a:r>
              <a:rPr lang="el-GR" sz="2400" b="1"/>
              <a:t>     ξύνουμε ελαφρά το πάνω μέρος της γλώσσας μας  </a:t>
            </a:r>
          </a:p>
          <a:p>
            <a:pPr>
              <a:tabLst>
                <a:tab pos="228600" algn="l"/>
              </a:tabLst>
            </a:pPr>
            <a:r>
              <a:rPr lang="el-GR" sz="2400" b="1"/>
              <a:t>     και το εσωτερικό μέρος του μάγουλου.</a:t>
            </a:r>
          </a:p>
          <a:p>
            <a:pPr>
              <a:tabLst>
                <a:tab pos="228600" algn="l"/>
              </a:tabLst>
            </a:pPr>
            <a:endParaRPr lang="el-GR" sz="2400" b="1"/>
          </a:p>
          <a:p>
            <a:pPr>
              <a:tabLst>
                <a:tab pos="228600" algn="l"/>
              </a:tabLst>
            </a:pPr>
            <a:r>
              <a:rPr lang="el-GR" sz="2400" b="1"/>
              <a:t> 2.Την οδοντογλυφίδα αυτή την πιέζουμε  </a:t>
            </a:r>
          </a:p>
          <a:p>
            <a:pPr>
              <a:tabLst>
                <a:tab pos="228600" algn="l"/>
              </a:tabLst>
            </a:pPr>
            <a:r>
              <a:rPr lang="el-GR" sz="2400" b="1"/>
              <a:t>     και την κινούμε πάνω σε μια αντικειμενοφόρο πλάκα </a:t>
            </a:r>
          </a:p>
          <a:p>
            <a:pPr>
              <a:tabLst>
                <a:tab pos="228600" algn="l"/>
              </a:tabLst>
            </a:pPr>
            <a:r>
              <a:rPr lang="el-GR" sz="2400" b="1"/>
              <a:t>     που πάνω της έχουμε στάξει μια σταγόνα χρωστικής  </a:t>
            </a:r>
          </a:p>
          <a:p>
            <a:pPr>
              <a:tabLst>
                <a:tab pos="228600" algn="l"/>
              </a:tabLst>
            </a:pPr>
            <a:r>
              <a:rPr lang="el-GR" sz="2400" b="1"/>
              <a:t>     (π.χ. </a:t>
            </a:r>
            <a:r>
              <a:rPr lang="en-US" sz="2400" b="1"/>
              <a:t>lugol</a:t>
            </a:r>
            <a:r>
              <a:rPr lang="el-GR" sz="2400" b="1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176463"/>
            <a:ext cx="1278255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l-GR" sz="2400" b="1"/>
              <a:t> 4. Σκεπάζουμε με μια καλυπτρίδα,  </a:t>
            </a:r>
          </a:p>
          <a:p>
            <a:pPr>
              <a:tabLst>
                <a:tab pos="228600" algn="l"/>
              </a:tabLst>
            </a:pPr>
            <a:r>
              <a:rPr lang="el-GR" sz="2400" b="1"/>
              <a:t>       απορροφούμε με διηθητικό χαρτί   </a:t>
            </a:r>
          </a:p>
          <a:p>
            <a:pPr>
              <a:tabLst>
                <a:tab pos="228600" algn="l"/>
              </a:tabLst>
            </a:pPr>
            <a:r>
              <a:rPr lang="el-GR" sz="2400" b="1"/>
              <a:t>       τη χρωστική που περισσεύει από την καλυπτρίδα  </a:t>
            </a:r>
          </a:p>
          <a:p>
            <a:pPr>
              <a:tabLst>
                <a:tab pos="228600" algn="l"/>
              </a:tabLst>
            </a:pPr>
            <a:r>
              <a:rPr lang="el-GR" sz="2400" b="1"/>
              <a:t>       και μεταφέρουμε το παρασκεύασμα στο μικροσκόπιο. </a:t>
            </a:r>
          </a:p>
          <a:p>
            <a:pPr>
              <a:tabLst>
                <a:tab pos="228600" algn="l"/>
              </a:tabLst>
            </a:pPr>
            <a:endParaRPr lang="el-GR" sz="2400" b="1"/>
          </a:p>
          <a:p>
            <a:pPr>
              <a:tabLst>
                <a:tab pos="228600" algn="l"/>
              </a:tabLst>
            </a:pPr>
            <a:r>
              <a:rPr lang="el-GR" sz="2400" b="1"/>
              <a:t> 5. Αρχίζουμε τη μικροσκόπηση</a:t>
            </a:r>
            <a:r>
              <a:rPr lang="el-GR"/>
              <a:t>.</a:t>
            </a:r>
          </a:p>
          <a:p>
            <a:pPr algn="ctr" eaLnBrk="0" hangingPunct="0">
              <a:tabLst>
                <a:tab pos="228600" algn="l"/>
              </a:tabLst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onion1"/>
          <p:cNvPicPr>
            <a:picLocks noChangeAspect="1" noChangeArrowheads="1"/>
          </p:cNvPicPr>
          <p:nvPr/>
        </p:nvPicPr>
        <p:blipFill>
          <a:blip r:embed="rId2"/>
          <a:srcRect r="2374"/>
          <a:stretch>
            <a:fillRect/>
          </a:stretch>
        </p:blipFill>
        <p:spPr bwMode="auto">
          <a:xfrm>
            <a:off x="365125" y="1773238"/>
            <a:ext cx="83105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 rot="10800000" flipV="1">
            <a:off x="3290888" y="1130300"/>
            <a:ext cx="2563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l-GR" b="1"/>
              <a:t>Κύτταρα κρεμμυδιού</a:t>
            </a:r>
            <a:r>
              <a:rPr lang="el-GR"/>
              <a:t> 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oni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8280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oni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8135938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" name="Object 1024"/>
          <p:cNvGraphicFramePr>
            <a:graphicFrameLocks noChangeAspect="1"/>
          </p:cNvGraphicFramePr>
          <p:nvPr>
            <p:ph idx="1"/>
          </p:nvPr>
        </p:nvGraphicFramePr>
        <p:xfrm>
          <a:off x="2163763" y="1341438"/>
          <a:ext cx="4814887" cy="5040312"/>
        </p:xfrm>
        <a:graphic>
          <a:graphicData uri="http://schemas.openxmlformats.org/presentationml/2006/ole">
            <p:oleObj spid="_x0000_s1026" name="Bitmap Image" r:id="rId3" imgW="1428949" imgH="1495634" progId="Paint.Picture">
              <p:embed/>
            </p:oleObj>
          </a:graphicData>
        </a:graphic>
      </p:graphicFrame>
      <p:sp>
        <p:nvSpPr>
          <p:cNvPr id="7170" name="Text Box 2"/>
          <p:cNvSpPr txBox="1">
            <a:spLocks noChangeArrowheads="1"/>
          </p:cNvSpPr>
          <p:nvPr>
            <p:ph type="title"/>
          </p:nvPr>
        </p:nvSpPr>
        <p:spPr>
          <a:solidFill>
            <a:srgbClr val="FFFF99"/>
          </a:solidFill>
          <a:ln/>
        </p:spPr>
        <p:txBody>
          <a:bodyPr/>
          <a:lstStyle/>
          <a:p>
            <a:pPr eaLnBrk="0" hangingPunct="0"/>
            <a:r>
              <a:rPr lang="el-GR" b="1"/>
              <a:t>Ζωικό κύτταρο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025"/>
          <p:cNvGraphicFramePr>
            <a:graphicFrameLocks noChangeAspect="1"/>
          </p:cNvGraphicFramePr>
          <p:nvPr/>
        </p:nvGraphicFramePr>
        <p:xfrm>
          <a:off x="762000" y="549275"/>
          <a:ext cx="7986713" cy="5832475"/>
        </p:xfrm>
        <a:graphic>
          <a:graphicData uri="http://schemas.openxmlformats.org/presentationml/2006/ole">
            <p:oleObj spid="_x0000_s2050" name="Bitmap Image" r:id="rId3" imgW="4723810" imgH="391428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81425" y="-2763838"/>
            <a:ext cx="16849725" cy="1350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4213" y="1301750"/>
            <a:ext cx="7775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sz="2400" b="1"/>
              <a:t>Το μικροσκόπιό μας,</a:t>
            </a:r>
            <a:endParaRPr lang="en-US" sz="2400" b="1"/>
          </a:p>
          <a:p>
            <a:r>
              <a:rPr lang="el-GR" sz="2400" b="1"/>
              <a:t> φέρει 4 αντικειμενικούς φακούς,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           </a:t>
            </a:r>
            <a:r>
              <a:rPr lang="el-GR" sz="2400" b="1"/>
              <a:t> Χ4 </a:t>
            </a:r>
            <a:r>
              <a:rPr lang="el-GR" sz="2400" b="1">
                <a:solidFill>
                  <a:srgbClr val="FF0000"/>
                </a:solidFill>
              </a:rPr>
              <a:t>= κόκκινος,</a:t>
            </a:r>
            <a:endParaRPr lang="en-US" sz="2400" b="1">
              <a:solidFill>
                <a:srgbClr val="FF0000"/>
              </a:solidFill>
            </a:endParaRPr>
          </a:p>
          <a:p>
            <a:endParaRPr lang="en-US" sz="2400" b="1">
              <a:solidFill>
                <a:srgbClr val="FF0000"/>
              </a:solidFill>
            </a:endParaRPr>
          </a:p>
          <a:p>
            <a:r>
              <a:rPr lang="en-US" sz="2400" b="1"/>
              <a:t>           </a:t>
            </a:r>
            <a:r>
              <a:rPr lang="el-GR" sz="2400" b="1"/>
              <a:t> Χ10</a:t>
            </a:r>
            <a:r>
              <a:rPr lang="el-GR" sz="2400" b="1">
                <a:solidFill>
                  <a:srgbClr val="FFFF66"/>
                </a:solidFill>
              </a:rPr>
              <a:t> = κίτρινος,</a:t>
            </a:r>
            <a:r>
              <a:rPr lang="el-GR" sz="2400" b="1"/>
              <a:t> 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            </a:t>
            </a:r>
            <a:r>
              <a:rPr lang="el-GR" sz="2400" b="1"/>
              <a:t>Χ40</a:t>
            </a:r>
            <a:r>
              <a:rPr lang="el-GR" sz="2400" b="1">
                <a:solidFill>
                  <a:schemeClr val="hlink"/>
                </a:solidFill>
              </a:rPr>
              <a:t> = γαλάζιος</a:t>
            </a:r>
            <a:endParaRPr lang="en-US" sz="2400" b="1">
              <a:solidFill>
                <a:schemeClr val="hlink"/>
              </a:solidFill>
            </a:endParaRPr>
          </a:p>
          <a:p>
            <a:endParaRPr lang="en-US" sz="2400" b="1"/>
          </a:p>
          <a:p>
            <a:r>
              <a:rPr lang="en-US" sz="2400" b="1"/>
              <a:t>     </a:t>
            </a:r>
            <a:r>
              <a:rPr lang="el-GR" sz="2400" b="1"/>
              <a:t> και Χ100 = λευκός </a:t>
            </a:r>
            <a:r>
              <a:rPr lang="en-US" sz="2400" b="1"/>
              <a:t>     </a:t>
            </a:r>
            <a:r>
              <a:rPr lang="el-GR" sz="2400" b="1"/>
              <a:t>Ελαιοκαταδυτικός.</a:t>
            </a:r>
            <a:r>
              <a:rPr lang="el-G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8313" y="603250"/>
            <a:ext cx="102044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/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Η σημαντικότερη ιδιότητα όλων των μικροσκοπίων </a:t>
            </a:r>
            <a:endParaRPr lang="en-US" sz="2000" b="1">
              <a:solidFill>
                <a:srgbClr val="000000"/>
              </a:solidFill>
              <a:cs typeface="Times New Roman" pitchFamily="18" charset="0"/>
            </a:endParaRPr>
          </a:p>
          <a:p>
            <a:pPr indent="457200"/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είναι το διακριτικό τους όριο</a:t>
            </a:r>
            <a:endParaRPr lang="en-US" sz="2000" b="1">
              <a:solidFill>
                <a:srgbClr val="000000"/>
              </a:solidFill>
              <a:cs typeface="Times New Roman" pitchFamily="18" charset="0"/>
            </a:endParaRPr>
          </a:p>
          <a:p>
            <a:pPr indent="457200"/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                      </a:t>
            </a:r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resolution</a:t>
            </a:r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2000" b="1">
              <a:solidFill>
                <a:srgbClr val="000000"/>
              </a:solidFill>
              <a:cs typeface="Times New Roman" pitchFamily="18" charset="0"/>
            </a:endParaRPr>
          </a:p>
          <a:p>
            <a:pPr indent="457200"/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και όχι η μεγεθυντική τους ικανότητα.</a:t>
            </a:r>
            <a:endParaRPr lang="en-US" sz="2000" b="1">
              <a:solidFill>
                <a:srgbClr val="000000"/>
              </a:solidFill>
              <a:cs typeface="Times New Roman" pitchFamily="18" charset="0"/>
            </a:endParaRPr>
          </a:p>
          <a:p>
            <a:pPr indent="457200"/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 Ως διακριτικό όριο ορίζεται</a:t>
            </a:r>
            <a:endParaRPr lang="en-US" sz="2000" b="1">
              <a:solidFill>
                <a:srgbClr val="000000"/>
              </a:solidFill>
              <a:cs typeface="Times New Roman" pitchFamily="18" charset="0"/>
            </a:endParaRPr>
          </a:p>
          <a:p>
            <a:pPr indent="457200"/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η ελάχιστη απόσταση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μεταξύ δύο σημείων </a:t>
            </a:r>
            <a:endParaRPr lang="en-US" sz="2000" b="1">
              <a:solidFill>
                <a:srgbClr val="000000"/>
              </a:solidFill>
              <a:cs typeface="Times New Roman" pitchFamily="18" charset="0"/>
            </a:endParaRPr>
          </a:p>
          <a:p>
            <a:pPr indent="457200"/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ώστε αυτά να εξακολουθούν</a:t>
            </a:r>
            <a:endParaRPr lang="en-US" sz="2000" b="1">
              <a:solidFill>
                <a:srgbClr val="000000"/>
              </a:solidFill>
              <a:cs typeface="Times New Roman" pitchFamily="18" charset="0"/>
            </a:endParaRPr>
          </a:p>
          <a:p>
            <a:pPr indent="457200"/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 να φαίνονται ως δύο.</a:t>
            </a:r>
            <a:endParaRPr lang="el-GR" sz="2000" b="1"/>
          </a:p>
          <a:p>
            <a:pPr indent="457200" eaLnBrk="0" hangingPunct="0"/>
            <a:endParaRPr lang="el-GR" sz="2000" b="1"/>
          </a:p>
        </p:txBody>
      </p:sp>
      <p:pic>
        <p:nvPicPr>
          <p:cNvPr id="5124" name="Picture 4" descr="σάρωση0001"/>
          <p:cNvPicPr>
            <a:picLocks noChangeAspect="1" noChangeArrowheads="1"/>
          </p:cNvPicPr>
          <p:nvPr/>
        </p:nvPicPr>
        <p:blipFill>
          <a:blip r:embed="rId2"/>
          <a:srcRect l="30933" t="15532" r="25751"/>
          <a:stretch>
            <a:fillRect/>
          </a:stretch>
        </p:blipFill>
        <p:spPr bwMode="auto">
          <a:xfrm>
            <a:off x="2555875" y="3716338"/>
            <a:ext cx="2971800" cy="2230437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-4338638" y="4665663"/>
            <a:ext cx="2984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/>
            <a:r>
              <a:rPr lang="el-GR" sz="1200" b="1">
                <a:solidFill>
                  <a:srgbClr val="000000"/>
                </a:solidFill>
                <a:cs typeface="Times New Roman" pitchFamily="18" charset="0"/>
              </a:rPr>
              <a:t>Φακός ΑΒ εστιακής απόστασης ΟΓ</a:t>
            </a:r>
            <a:endParaRPr lang="el-GR" sz="1400"/>
          </a:p>
          <a:p>
            <a:pPr indent="457200" eaLnBrk="0" hangingPunct="0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42988" y="1341438"/>
            <a:ext cx="7453312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b="1"/>
              <a:t>Μεγέθυνση  μικροσκοπίου</a:t>
            </a:r>
          </a:p>
          <a:p>
            <a:endParaRPr lang="el-GR" sz="2400" b="1"/>
          </a:p>
          <a:p>
            <a:r>
              <a:rPr lang="el-GR" sz="2400" b="1"/>
              <a:t>        Μ = </a:t>
            </a:r>
            <a:r>
              <a:rPr lang="en-US" sz="2400" b="1"/>
              <a:t>m1 </a:t>
            </a:r>
            <a:r>
              <a:rPr lang="el-GR" sz="2400" b="1"/>
              <a:t>.</a:t>
            </a:r>
            <a:r>
              <a:rPr lang="en-US" sz="2400" b="1"/>
              <a:t> m2</a:t>
            </a:r>
            <a:endParaRPr lang="el-GR" sz="2400" b="1"/>
          </a:p>
          <a:p>
            <a:pPr>
              <a:spcBef>
                <a:spcPct val="30000"/>
              </a:spcBef>
            </a:pPr>
            <a:r>
              <a:rPr lang="el-GR" sz="2400" b="1"/>
              <a:t>Όπου  </a:t>
            </a:r>
            <a:r>
              <a:rPr lang="en-US" sz="2400" b="1"/>
              <a:t>m1  </a:t>
            </a:r>
            <a:r>
              <a:rPr lang="el-GR" sz="2400" b="1"/>
              <a:t>η  μεγέθυνση  του  προσοφθάλμιου</a:t>
            </a:r>
          </a:p>
          <a:p>
            <a:pPr>
              <a:spcBef>
                <a:spcPct val="30000"/>
              </a:spcBef>
            </a:pPr>
            <a:r>
              <a:rPr lang="el-GR" sz="2400" b="1"/>
              <a:t>                             χ 10 </a:t>
            </a:r>
          </a:p>
          <a:p>
            <a:pPr>
              <a:spcBef>
                <a:spcPct val="30000"/>
              </a:spcBef>
            </a:pPr>
            <a:r>
              <a:rPr lang="el-GR" sz="2400" b="1"/>
              <a:t> και </a:t>
            </a:r>
            <a:r>
              <a:rPr lang="en-US" sz="2400" b="1"/>
              <a:t>m2</a:t>
            </a:r>
            <a:r>
              <a:rPr lang="el-GR" sz="2400" b="1"/>
              <a:t> η μεγέθυνση  του  αντικειμενικού  φακού</a:t>
            </a:r>
          </a:p>
          <a:p>
            <a:pPr>
              <a:spcBef>
                <a:spcPct val="30000"/>
              </a:spcBef>
            </a:pPr>
            <a:r>
              <a:rPr lang="el-GR" sz="2400" b="1"/>
              <a:t>Εδώ  έχουμε  Μ =40    (κόκκινος)</a:t>
            </a:r>
          </a:p>
          <a:p>
            <a:pPr>
              <a:spcBef>
                <a:spcPct val="30000"/>
              </a:spcBef>
            </a:pPr>
            <a:r>
              <a:rPr lang="el-GR" sz="2400" b="1"/>
              <a:t>                        Μ=100   (κίτρινος)</a:t>
            </a:r>
          </a:p>
          <a:p>
            <a:pPr>
              <a:spcBef>
                <a:spcPct val="30000"/>
              </a:spcBef>
            </a:pPr>
            <a:r>
              <a:rPr lang="el-GR" sz="2400" b="1"/>
              <a:t>                        Μ=400   (μπλέ )</a:t>
            </a:r>
          </a:p>
          <a:p>
            <a:pPr>
              <a:spcBef>
                <a:spcPct val="30000"/>
              </a:spcBef>
            </a:pPr>
            <a:r>
              <a:rPr lang="el-GR" sz="2400" b="1"/>
              <a:t>  και                 Μ=1000  ( λευκός-καταδυτικός )</a:t>
            </a:r>
          </a:p>
          <a:p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8313" y="471488"/>
            <a:ext cx="102758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l-GR" sz="2400" b="1"/>
              <a:t>ΒΗΜΑΤΑ  ΜΙΚΡΟΣΚΟΠΙΚΗΣ ΠΑΡΑΤΗΡΗΣΗΣ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1/. Κατά τη μικροσκοπική παρατήρηση 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    η θέση του οργάνου πρέπει να παραμένει σταθερή. 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2/.Αρχίζουμε πάντα με τον αντικειμενικό φακό 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    που προσφέρει τη μικρότερη μεγέθυνση. 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3/.Ανοίγουμε το διακόπτη λειτουργίας του μικροσκοπίου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    και ρυθμίζουμε την ένταση του φωτός. 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4/.Τοποθετούμε την αντικειμενοφόρο πλάκα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    με το παρασκεύασμα  στην τράπεζα του μικροσκοπίου. 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5/.Με τη βοήθεια του οδηγητή, (κατακόρυφοι κοχλίες) 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    φέρνουμε  το παρασκεύασμα πάνω από το άνοιγμα 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    της τράπεζας μικροσκόπησης. 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6/.Χρησιμοποιούμε αρχικά τον μακρομετρικό κοχλία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    και στη συνέχεια τον μικρομετρικό κοχλία εστίασης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    για να δούμε το είδωλο του αντικειμένου</a:t>
            </a:r>
          </a:p>
          <a:p>
            <a:pPr>
              <a:tabLst>
                <a:tab pos="457200" algn="l"/>
              </a:tabLst>
            </a:pPr>
            <a:r>
              <a:rPr lang="el-GR" sz="2400" b="1"/>
              <a:t>     παρατήρησης ευκρινώς.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836613"/>
            <a:ext cx="74882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b="1"/>
              <a:t>7/. Εάν θέλουμε να παρατηρήσουμε  </a:t>
            </a:r>
          </a:p>
          <a:p>
            <a:r>
              <a:rPr lang="el-GR" sz="2400" b="1"/>
              <a:t>    το    αντικείμενο με μεγαλύτερη μεγέθυνση   </a:t>
            </a:r>
          </a:p>
          <a:p>
            <a:r>
              <a:rPr lang="el-GR" sz="2400" b="1"/>
              <a:t>    τοποθετούμε στη θέση παρατήρησης τον    </a:t>
            </a:r>
          </a:p>
          <a:p>
            <a:r>
              <a:rPr lang="el-GR" sz="2400" b="1"/>
              <a:t>    αντικειμενικό φακό που εξασφαλίζει την </a:t>
            </a:r>
          </a:p>
          <a:p>
            <a:r>
              <a:rPr lang="el-GR" sz="2400" b="1"/>
              <a:t>    αμέσως μεγαλύτερη μεγέθυνση σε σχέση</a:t>
            </a:r>
          </a:p>
          <a:p>
            <a:r>
              <a:rPr lang="el-GR" sz="2400" b="1"/>
              <a:t>    με τον προηγούμενο φακό.</a:t>
            </a:r>
            <a:endParaRPr lang="el-GR"/>
          </a:p>
          <a:p>
            <a:r>
              <a:rPr lang="el-GR" sz="2400" b="1"/>
              <a:t>8/.Επειδή η επιφάνεια του παρασκευάσματος </a:t>
            </a:r>
          </a:p>
          <a:p>
            <a:r>
              <a:rPr lang="el-GR" sz="2400" b="1"/>
              <a:t>    δεν  είναι επίπεδη,  πρέπει να  </a:t>
            </a:r>
          </a:p>
          <a:p>
            <a:r>
              <a:rPr lang="el-GR" sz="2400" b="1"/>
              <a:t>    χρησιμοποιούμε       τον μικρομετρικό  </a:t>
            </a:r>
          </a:p>
          <a:p>
            <a:r>
              <a:rPr lang="el-GR" sz="2400" b="1"/>
              <a:t>    κοχλία   κίνησης   για να δούμε όλα  </a:t>
            </a:r>
          </a:p>
          <a:p>
            <a:r>
              <a:rPr lang="el-GR" sz="2400" b="1"/>
              <a:t>    τα σημεία του δείγματος. </a:t>
            </a:r>
          </a:p>
          <a:p>
            <a:r>
              <a:rPr lang="el-GR" sz="2400" b="1"/>
              <a:t>9/.Στο τέλος της κάθε παρατήρησης πρέπει να </a:t>
            </a:r>
          </a:p>
          <a:p>
            <a:r>
              <a:rPr lang="el-GR" sz="2400" b="1"/>
              <a:t>    επαναφέρουμε  στον οπτικό σωλήνα </a:t>
            </a:r>
          </a:p>
          <a:p>
            <a:r>
              <a:rPr lang="el-GR" sz="2400" b="1"/>
              <a:t>    τον αντικειμενικό φακό με τη  </a:t>
            </a:r>
          </a:p>
          <a:p>
            <a:r>
              <a:rPr lang="el-GR" sz="2400" b="1"/>
              <a:t>    μικρότερη μεγέθυνση</a:t>
            </a:r>
            <a:r>
              <a:rPr lang="el-GR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55650" y="501650"/>
            <a:ext cx="13019088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sz="2400" b="1"/>
              <a:t>ΑΣΚΗΣΗ:</a:t>
            </a:r>
            <a:r>
              <a:rPr lang="el-GR" sz="2400"/>
              <a:t> ΜΙΚΡΟΣΚΟΠΙΚΗ ΠΑΡΑΤΗΡΗΣΗ ΠΥΡΗΝΩΝ </a:t>
            </a:r>
          </a:p>
          <a:p>
            <a:r>
              <a:rPr lang="el-GR" sz="2400"/>
              <a:t>ΜΕΤΑ ΑΠΟ ΕΙΔΙΚΗ ΧΡΩΣΗ</a:t>
            </a:r>
          </a:p>
          <a:p>
            <a:r>
              <a:rPr lang="el-GR" sz="2400" b="1"/>
              <a:t>Χρωστικές που μπορούν να χρησιμοποιηθούν</a:t>
            </a:r>
            <a:endParaRPr lang="el-GR" sz="2400"/>
          </a:p>
          <a:p>
            <a:r>
              <a:rPr lang="el-GR" sz="2400" b="1"/>
              <a:t>Πράσινο του μεθυλίου: </a:t>
            </a:r>
            <a:r>
              <a:rPr lang="el-GR" sz="2400"/>
              <a:t>Η χρωστική αυτή αντιδρά  </a:t>
            </a:r>
          </a:p>
          <a:p>
            <a:r>
              <a:rPr lang="el-GR" sz="2400"/>
              <a:t>ειδικά με τα σύμπλοκα πρωτεΐνη-</a:t>
            </a:r>
            <a:r>
              <a:rPr lang="en-US" sz="2400"/>
              <a:t>DNA</a:t>
            </a:r>
            <a:r>
              <a:rPr lang="el-GR" sz="2400"/>
              <a:t>  </a:t>
            </a:r>
          </a:p>
          <a:p>
            <a:r>
              <a:rPr lang="el-GR" sz="2400"/>
              <a:t>λόγω των φωσφορικών ριζών του </a:t>
            </a:r>
            <a:r>
              <a:rPr lang="en-US" sz="2400"/>
              <a:t>DNA</a:t>
            </a:r>
            <a:r>
              <a:rPr lang="el-GR" sz="2400"/>
              <a:t>. </a:t>
            </a:r>
          </a:p>
          <a:p>
            <a:r>
              <a:rPr lang="el-GR" sz="2400"/>
              <a:t> Για να παρασκευάσουμε τη χρωστική, </a:t>
            </a:r>
          </a:p>
          <a:p>
            <a:r>
              <a:rPr lang="el-GR" sz="2400"/>
              <a:t> ρίχνουμε 2</a:t>
            </a:r>
            <a:r>
              <a:rPr lang="en-US" sz="2400"/>
              <a:t>gr </a:t>
            </a:r>
            <a:r>
              <a:rPr lang="el-GR" sz="2400"/>
              <a:t>σκόνης πράσινο του μεθυλίου  </a:t>
            </a:r>
          </a:p>
          <a:p>
            <a:r>
              <a:rPr lang="el-GR" sz="2400"/>
              <a:t>(υπάρχει στο εμπόριο), </a:t>
            </a:r>
          </a:p>
          <a:p>
            <a:r>
              <a:rPr lang="el-GR" sz="2400"/>
              <a:t> σε 100</a:t>
            </a:r>
            <a:r>
              <a:rPr lang="en-US" sz="2400"/>
              <a:t>ml </a:t>
            </a:r>
            <a:r>
              <a:rPr lang="el-GR" sz="2400"/>
              <a:t>λευκού οινοπνεύματος 50ο .  </a:t>
            </a:r>
          </a:p>
          <a:p>
            <a:r>
              <a:rPr lang="el-GR" sz="2400"/>
              <a:t>Αν δούμε ότι το διάλυμα δεν βάφει καλά τους πυρήνες, </a:t>
            </a:r>
          </a:p>
          <a:p>
            <a:r>
              <a:rPr lang="el-GR" sz="2400"/>
              <a:t> ρίχνουμε περισσότερη σκόνη μεθυλίου, </a:t>
            </a:r>
          </a:p>
          <a:p>
            <a:r>
              <a:rPr lang="el-GR" sz="2400"/>
              <a:t> ενώ αν βάφει έντονα και το κυτταρόπλασμα, </a:t>
            </a:r>
          </a:p>
          <a:p>
            <a:r>
              <a:rPr lang="el-GR" sz="2400"/>
              <a:t> το αραιώνουμε με λίγο νερό. </a:t>
            </a:r>
          </a:p>
          <a:p>
            <a:r>
              <a:rPr lang="el-GR" sz="2400" b="1"/>
              <a:t>Λουγκόλ (</a:t>
            </a:r>
            <a:r>
              <a:rPr lang="en-US" sz="2400" b="1"/>
              <a:t>Lugol</a:t>
            </a:r>
            <a:r>
              <a:rPr lang="el-GR" sz="2400" b="1"/>
              <a:t>): </a:t>
            </a:r>
            <a:r>
              <a:rPr lang="el-GR" sz="2400"/>
              <a:t>Σε 100</a:t>
            </a:r>
            <a:r>
              <a:rPr lang="en-US" sz="2400"/>
              <a:t>ml</a:t>
            </a:r>
            <a:r>
              <a:rPr lang="el-GR" sz="2400"/>
              <a:t>  νερό διαλύουμε 4</a:t>
            </a:r>
            <a:r>
              <a:rPr lang="en-US" sz="2400"/>
              <a:t>gr KI</a:t>
            </a:r>
            <a:r>
              <a:rPr lang="el-GR" sz="2400"/>
              <a:t> </a:t>
            </a:r>
          </a:p>
          <a:p>
            <a:r>
              <a:rPr lang="el-GR" sz="2400"/>
              <a:t> και 2</a:t>
            </a:r>
            <a:r>
              <a:rPr lang="en-US" sz="2400"/>
              <a:t>gr</a:t>
            </a:r>
            <a:r>
              <a:rPr lang="el-GR" sz="2400"/>
              <a:t>  </a:t>
            </a:r>
            <a:r>
              <a:rPr lang="en-US" sz="2400"/>
              <a:t>I</a:t>
            </a:r>
            <a:r>
              <a:rPr lang="el-GR" sz="2400"/>
              <a:t>2  </a:t>
            </a:r>
          </a:p>
          <a:p>
            <a:r>
              <a:rPr lang="el-GR" sz="2400" b="1"/>
              <a:t>Κυανούν του μεθυλενίου (</a:t>
            </a:r>
            <a:r>
              <a:rPr lang="en-US" sz="2400" b="1"/>
              <a:t>methylene blue solution</a:t>
            </a:r>
            <a:r>
              <a:rPr lang="el-GR" sz="2400" b="1"/>
              <a:t>): </a:t>
            </a:r>
            <a:endParaRPr lang="el-GR" sz="2400"/>
          </a:p>
          <a:p>
            <a:pPr algn="ctr" eaLnBrk="0" hangingPunct="0"/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4213" y="981075"/>
            <a:ext cx="7929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400" b="1">
                <a:cs typeface="Times New Roman" pitchFamily="18" charset="0"/>
              </a:rPr>
              <a:t>Παρατήρηση πυρήνων σε φυτικά κύτταρα.</a:t>
            </a:r>
            <a:endParaRPr lang="el-GR" sz="2400" b="1"/>
          </a:p>
          <a:p>
            <a:pPr eaLnBrk="0" hangingPunct="0">
              <a:buFontTx/>
              <a:buAutoNum type="arabicPeriod"/>
            </a:pPr>
            <a:r>
              <a:rPr lang="el-GR" sz="2400" b="1">
                <a:cs typeface="Times New Roman" pitchFamily="18" charset="0"/>
              </a:rPr>
              <a:t>Κόβουμε ένα κομμάτι από το λεπτό υμένα που βρίσκεται</a:t>
            </a:r>
            <a:r>
              <a:rPr lang="el-GR" sz="2400" b="1"/>
              <a:t> </a:t>
            </a:r>
          </a:p>
          <a:p>
            <a:pPr eaLnBrk="0" hangingPunct="0"/>
            <a:r>
              <a:rPr lang="el-GR" sz="2400" b="1">
                <a:cs typeface="Times New Roman" pitchFamily="18" charset="0"/>
              </a:rPr>
              <a:t> στο εσωτερικό των λευκών χιτώνων του κρεμμυδιού, </a:t>
            </a:r>
            <a:r>
              <a:rPr lang="el-GR" sz="2400" b="1"/>
              <a:t> </a:t>
            </a:r>
          </a:p>
        </p:txBody>
      </p:sp>
      <p:pic>
        <p:nvPicPr>
          <p:cNvPr id="10244" name="Picture 4" descr="onionpeel"/>
          <p:cNvPicPr>
            <a:picLocks noChangeAspect="1" noChangeArrowheads="1"/>
          </p:cNvPicPr>
          <p:nvPr/>
        </p:nvPicPr>
        <p:blipFill>
          <a:blip r:embed="rId2"/>
          <a:srcRect l="2174" b="29825"/>
          <a:stretch>
            <a:fillRect/>
          </a:stretch>
        </p:blipFill>
        <p:spPr bwMode="auto">
          <a:xfrm>
            <a:off x="1908175" y="2781300"/>
            <a:ext cx="5143500" cy="11430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1044575" y="4398963"/>
            <a:ext cx="10188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4">
              <a:tabLst>
                <a:tab pos="457200" algn="l"/>
              </a:tabLst>
            </a:pPr>
            <a:r>
              <a:rPr lang="el-GR" sz="2400" b="1"/>
              <a:t>2.</a:t>
            </a:r>
            <a:r>
              <a:rPr lang="el-GR" sz="2400" b="1">
                <a:cs typeface="Times New Roman" pitchFamily="18" charset="0"/>
              </a:rPr>
              <a:t>Τοποθετούμε το κομμάτι του υμένα σε ύαλο ωρολογίου</a:t>
            </a:r>
            <a:r>
              <a:rPr lang="el-GR" sz="2400" b="1"/>
              <a:t> </a:t>
            </a:r>
          </a:p>
          <a:p>
            <a:pPr lvl="4">
              <a:tabLst>
                <a:tab pos="457200" algn="l"/>
              </a:tabLst>
            </a:pPr>
            <a:r>
              <a:rPr lang="el-GR" sz="2400" b="1"/>
              <a:t>    </a:t>
            </a:r>
            <a:r>
              <a:rPr lang="el-GR" sz="2400" b="1">
                <a:cs typeface="Times New Roman" pitchFamily="18" charset="0"/>
              </a:rPr>
              <a:t> και προσθέτουμε λίγες σταγόνες χρωστικής.    </a:t>
            </a:r>
            <a:endParaRPr lang="el-GR" sz="2400" b="1"/>
          </a:p>
          <a:p>
            <a:pPr lvl="4" eaLnBrk="0" hangingPunct="0">
              <a:tabLst>
                <a:tab pos="457200" algn="l"/>
              </a:tabLst>
            </a:pPr>
            <a:r>
              <a:rPr lang="el-GR" sz="2400" b="1"/>
              <a:t>3.</a:t>
            </a:r>
            <a:r>
              <a:rPr lang="el-GR" sz="2400" b="1">
                <a:cs typeface="Times New Roman" pitchFamily="18" charset="0"/>
              </a:rPr>
              <a:t>Μετά από 4-5 λεπτά ξεπλένουμε το υμένιο με άφθονο νερό.</a:t>
            </a:r>
            <a:endParaRPr lang="el-GR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-1260475" y="1009650"/>
            <a:ext cx="10404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4">
              <a:tabLst>
                <a:tab pos="457200" algn="l"/>
              </a:tabLst>
            </a:pPr>
            <a:r>
              <a:rPr lang="el-GR" sz="2400" b="1"/>
              <a:t>4.</a:t>
            </a:r>
            <a:r>
              <a:rPr lang="el-GR" sz="2400" b="1">
                <a:cs typeface="Times New Roman" pitchFamily="18" charset="0"/>
              </a:rPr>
              <a:t>Τοποθετούμε το υμένιο πάνω σε αντικειμενοφόρο πλάκα,</a:t>
            </a:r>
            <a:r>
              <a:rPr lang="el-GR" sz="2400" b="1"/>
              <a:t> </a:t>
            </a:r>
          </a:p>
          <a:p>
            <a:pPr lvl="4">
              <a:tabLst>
                <a:tab pos="457200" algn="l"/>
              </a:tabLst>
            </a:pPr>
            <a:r>
              <a:rPr lang="el-GR" sz="2400" b="1"/>
              <a:t>   </a:t>
            </a:r>
            <a:r>
              <a:rPr lang="el-GR" sz="2400" b="1">
                <a:cs typeface="Times New Roman" pitchFamily="18" charset="0"/>
              </a:rPr>
              <a:t> με μια σταγόνα νερό και προσέχοντας να μην αναδιπλωθεί,</a:t>
            </a:r>
            <a:r>
              <a:rPr lang="el-GR" sz="2400" b="1"/>
              <a:t> </a:t>
            </a:r>
          </a:p>
          <a:p>
            <a:pPr lvl="4">
              <a:tabLst>
                <a:tab pos="457200" algn="l"/>
              </a:tabLst>
            </a:pPr>
            <a:r>
              <a:rPr lang="el-GR" sz="2400" b="1"/>
              <a:t>5.</a:t>
            </a:r>
            <a:r>
              <a:rPr lang="el-GR" sz="2400" b="1">
                <a:cs typeface="Times New Roman" pitchFamily="18" charset="0"/>
              </a:rPr>
              <a:t> το σκεπάζουμε με μια καλυπτρίδα</a:t>
            </a:r>
            <a:endParaRPr lang="el-GR" sz="2400" b="1"/>
          </a:p>
          <a:p>
            <a:pPr eaLnBrk="0" hangingPunct="0">
              <a:tabLst>
                <a:tab pos="457200" algn="l"/>
              </a:tabLst>
            </a:pPr>
            <a:endParaRPr lang="el-GR" sz="2400" b="1"/>
          </a:p>
        </p:txBody>
      </p:sp>
      <p:pic>
        <p:nvPicPr>
          <p:cNvPr id="11269" name="Picture 5" descr="σάρωση0001"/>
          <p:cNvPicPr>
            <a:picLocks noChangeAspect="1" noChangeArrowheads="1"/>
          </p:cNvPicPr>
          <p:nvPr/>
        </p:nvPicPr>
        <p:blipFill>
          <a:blip r:embed="rId2"/>
          <a:srcRect l="34567" t="58379" r="36226" b="12433"/>
          <a:stretch>
            <a:fillRect/>
          </a:stretch>
        </p:blipFill>
        <p:spPr bwMode="auto">
          <a:xfrm>
            <a:off x="1547813" y="2781300"/>
            <a:ext cx="1666875" cy="1028700"/>
          </a:xfrm>
          <a:prstGeom prst="rect">
            <a:avLst/>
          </a:prstGeom>
          <a:noFill/>
        </p:spPr>
      </p:pic>
      <p:pic>
        <p:nvPicPr>
          <p:cNvPr id="11268" name="Picture 4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636838"/>
            <a:ext cx="2324100" cy="1038225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-1260475" y="4356100"/>
            <a:ext cx="187674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4">
              <a:tabLst>
                <a:tab pos="457200" algn="l"/>
              </a:tabLst>
            </a:pPr>
            <a:r>
              <a:rPr lang="el-GR" sz="2400" b="1"/>
              <a:t>6.</a:t>
            </a:r>
            <a:r>
              <a:rPr lang="el-GR" sz="2400" b="1">
                <a:cs typeface="Times New Roman" pitchFamily="18" charset="0"/>
              </a:rPr>
              <a:t>Απορροφούμε με διηθητικό χαρτί το νερό που περισσεύει</a:t>
            </a:r>
            <a:r>
              <a:rPr lang="el-GR" sz="2400" b="1"/>
              <a:t> </a:t>
            </a:r>
          </a:p>
          <a:p>
            <a:pPr lvl="4">
              <a:tabLst>
                <a:tab pos="457200" algn="l"/>
              </a:tabLst>
            </a:pPr>
            <a:r>
              <a:rPr lang="el-GR" sz="2400" b="1">
                <a:cs typeface="Times New Roman" pitchFamily="18" charset="0"/>
              </a:rPr>
              <a:t> </a:t>
            </a:r>
            <a:r>
              <a:rPr lang="el-GR" sz="2400" b="1"/>
              <a:t>    </a:t>
            </a:r>
            <a:r>
              <a:rPr lang="el-GR" sz="2400" b="1">
                <a:cs typeface="Times New Roman" pitchFamily="18" charset="0"/>
              </a:rPr>
              <a:t>από την καλυπτρίδα και μεταφέρουμε το παρασκεύασμα</a:t>
            </a:r>
            <a:r>
              <a:rPr lang="el-GR" sz="2400" b="1"/>
              <a:t>  </a:t>
            </a:r>
          </a:p>
          <a:p>
            <a:pPr lvl="4">
              <a:tabLst>
                <a:tab pos="457200" algn="l"/>
              </a:tabLst>
            </a:pPr>
            <a:r>
              <a:rPr lang="el-GR" sz="2400" b="1"/>
              <a:t>    </a:t>
            </a:r>
            <a:r>
              <a:rPr lang="el-GR" sz="2400" b="1">
                <a:cs typeface="Times New Roman" pitchFamily="18" charset="0"/>
              </a:rPr>
              <a:t> στο μικροσκόπιο. </a:t>
            </a:r>
            <a:endParaRPr lang="el-GR" sz="2400" b="1"/>
          </a:p>
          <a:p>
            <a:pPr eaLnBrk="0" hangingPunct="0">
              <a:tabLst>
                <a:tab pos="457200" algn="l"/>
              </a:tabLst>
            </a:pPr>
            <a:r>
              <a:rPr lang="el-GR" sz="2400" b="1"/>
              <a:t>                      7.</a:t>
            </a:r>
            <a:r>
              <a:rPr lang="el-GR" sz="2400" b="1">
                <a:cs typeface="Times New Roman" pitchFamily="18" charset="0"/>
              </a:rPr>
              <a:t>Αρχίζουμε τη μικροσκόπηση</a:t>
            </a:r>
            <a:r>
              <a:rPr lang="el-GR" sz="1200">
                <a:cs typeface="Times New Roman" pitchFamily="18" charset="0"/>
              </a:rPr>
              <a:t>.  </a:t>
            </a:r>
            <a:endParaRPr lang="el-GR" sz="1400"/>
          </a:p>
          <a:p>
            <a:pPr eaLnBrk="0" hangingPunct="0">
              <a:tabLst>
                <a:tab pos="457200" algn="l"/>
              </a:tabLst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684</Words>
  <Application>Microsoft Office PowerPoint</Application>
  <PresentationFormat>On-screen Show (4:3)</PresentationFormat>
  <Paragraphs>113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Ζωικό κύτταρο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</dc:creator>
  <cp:lastModifiedBy>CH</cp:lastModifiedBy>
  <cp:revision>1</cp:revision>
  <dcterms:created xsi:type="dcterms:W3CDTF">2014-12-31T20:08:07Z</dcterms:created>
  <dcterms:modified xsi:type="dcterms:W3CDTF">2014-12-31T20:10:12Z</dcterms:modified>
</cp:coreProperties>
</file>